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364" r:id="rId2"/>
    <p:sldId id="256" r:id="rId3"/>
    <p:sldId id="338" r:id="rId4"/>
    <p:sldId id="369" r:id="rId5"/>
    <p:sldId id="270" r:id="rId6"/>
    <p:sldId id="308" r:id="rId7"/>
    <p:sldId id="309" r:id="rId8"/>
    <p:sldId id="311" r:id="rId9"/>
    <p:sldId id="312" r:id="rId10"/>
    <p:sldId id="277" r:id="rId11"/>
    <p:sldId id="278" r:id="rId12"/>
    <p:sldId id="269" r:id="rId13"/>
    <p:sldId id="276" r:id="rId14"/>
    <p:sldId id="317" r:id="rId15"/>
    <p:sldId id="318" r:id="rId16"/>
    <p:sldId id="320" r:id="rId17"/>
    <p:sldId id="321" r:id="rId18"/>
    <p:sldId id="279" r:id="rId19"/>
    <p:sldId id="280" r:id="rId20"/>
    <p:sldId id="339" r:id="rId21"/>
    <p:sldId id="283" r:id="rId22"/>
    <p:sldId id="327" r:id="rId23"/>
    <p:sldId id="337" r:id="rId24"/>
    <p:sldId id="287" r:id="rId25"/>
    <p:sldId id="328" r:id="rId26"/>
    <p:sldId id="340" r:id="rId27"/>
    <p:sldId id="267" r:id="rId28"/>
    <p:sldId id="306" r:id="rId29"/>
    <p:sldId id="348" r:id="rId30"/>
    <p:sldId id="350" r:id="rId31"/>
    <p:sldId id="351" r:id="rId32"/>
    <p:sldId id="352" r:id="rId33"/>
    <p:sldId id="353" r:id="rId34"/>
    <p:sldId id="354" r:id="rId35"/>
    <p:sldId id="355" r:id="rId36"/>
    <p:sldId id="356" r:id="rId37"/>
    <p:sldId id="357" r:id="rId38"/>
    <p:sldId id="365" r:id="rId39"/>
    <p:sldId id="367" r:id="rId40"/>
    <p:sldId id="366" r:id="rId41"/>
    <p:sldId id="358" r:id="rId42"/>
    <p:sldId id="289" r:id="rId43"/>
    <p:sldId id="299" r:id="rId44"/>
    <p:sldId id="345" r:id="rId45"/>
    <p:sldId id="368" r:id="rId46"/>
    <p:sldId id="300" r:id="rId47"/>
    <p:sldId id="359" r:id="rId48"/>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 xmlns:p15="http://schemas.microsoft.com/office/powerpoint/2012/main">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7" autoAdjust="0"/>
    <p:restoredTop sz="61996" autoAdjust="0"/>
  </p:normalViewPr>
  <p:slideViewPr>
    <p:cSldViewPr>
      <p:cViewPr varScale="1">
        <p:scale>
          <a:sx n="50" d="100"/>
          <a:sy n="50" d="100"/>
        </p:scale>
        <p:origin x="-3008" y="-112"/>
      </p:cViewPr>
      <p:guideLst>
        <p:guide orient="horz" pos="460"/>
        <p:guide orient="horz" pos="3690"/>
        <p:guide pos="471"/>
        <p:guide pos="5148"/>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15/01/22</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rgbClr val="000000"/>
                </a:solidFill>
              </a:rPr>
              <a:t>みなさん、こんにちは</a:t>
            </a:r>
            <a:r>
              <a:rPr lang="ja-JP" altLang="en-US" sz="1800" dirty="0" smtClean="0">
                <a:solidFill>
                  <a:srgbClr val="000000"/>
                </a:solidFill>
              </a:rPr>
              <a:t>。</a:t>
            </a:r>
            <a:endParaRPr lang="en-US" altLang="ja-JP" sz="1800" dirty="0" smtClean="0">
              <a:solidFill>
                <a:srgbClr val="000000"/>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01773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これまで</a:t>
            </a:r>
            <a:r>
              <a:rPr lang="en-US" altLang="ja-JP" dirty="0" smtClean="0"/>
              <a:t>200</a:t>
            </a:r>
            <a:r>
              <a:rPr lang="ja-JP" altLang="en-US" dirty="0" smtClean="0"/>
              <a:t>人以上の中学生に</a:t>
            </a:r>
            <a:r>
              <a:rPr lang="en-US" altLang="ja-JP" dirty="0" smtClean="0"/>
              <a:t>Ruby</a:t>
            </a:r>
            <a:r>
              <a:rPr lang="ja-JP" altLang="en-US" dirty="0" smtClean="0"/>
              <a:t>を教えてきたのですが、はじめてプログラミングを</a:t>
            </a:r>
            <a:r>
              <a:rPr lang="ja-JP" altLang="en-US" baseline="0" dirty="0" smtClean="0"/>
              <a:t>学ぶ子どもたちに</a:t>
            </a:r>
            <a:r>
              <a:rPr lang="ja-JP" altLang="en-US" baseline="0" dirty="0" smtClean="0"/>
              <a:t>とって、</a:t>
            </a:r>
            <a:r>
              <a:rPr lang="en-US" altLang="ja-JP" baseline="0" dirty="0" smtClean="0"/>
              <a:t>Ruby</a:t>
            </a:r>
            <a:r>
              <a:rPr lang="ja-JP" altLang="en-US" baseline="0" dirty="0" smtClean="0"/>
              <a:t>はどうだったかというと、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baseline="0" dirty="0" smtClean="0"/>
              <a:t>実はちょっと難しかったようです</a:t>
            </a:r>
            <a:r>
              <a:rPr lang="en-US" altLang="ja-JP" baseline="0" dirty="0" smtClean="0"/>
              <a:t>…</a:t>
            </a:r>
          </a:p>
          <a:p>
            <a:r>
              <a:rPr lang="ja-JP" altLang="en-US" baseline="0" dirty="0" smtClean="0"/>
              <a:t>その理由は、</a:t>
            </a:r>
            <a:endParaRPr lang="en-US" altLang="ja-JP" baseline="0" dirty="0" smtClean="0"/>
          </a:p>
          <a:p>
            <a:r>
              <a:rPr lang="en-US" altLang="ja-JP" baseline="0" dirty="0" smtClean="0"/>
              <a:t>&lt;press&gt;</a:t>
            </a:r>
            <a:endParaRPr lang="en-US" altLang="ja-JP" baseline="0" dirty="0" smtClean="0"/>
          </a:p>
          <a:p>
            <a:r>
              <a:rPr lang="ja-JP" altLang="en-US" baseline="0" dirty="0" smtClean="0"/>
              <a:t>タイピング。</a:t>
            </a:r>
            <a:r>
              <a:rPr lang="ja-JP" altLang="en-US" baseline="0" dirty="0" smtClean="0"/>
              <a:t>特に</a:t>
            </a:r>
            <a:r>
              <a:rPr lang="ja-JP" altLang="en-US" baseline="0" dirty="0" smtClean="0"/>
              <a:t>大</a:t>
            </a:r>
            <a:r>
              <a:rPr lang="ja-JP" altLang="en-US" baseline="0" dirty="0" smtClean="0"/>
              <a:t>なりとか小なりとかの記号</a:t>
            </a:r>
            <a:r>
              <a:rPr lang="ja-JP" altLang="en-US" baseline="0" dirty="0" smtClean="0"/>
              <a:t>は</a:t>
            </a:r>
            <a:r>
              <a:rPr lang="ja-JP" altLang="en-US" baseline="0" dirty="0" smtClean="0"/>
              <a:t>入力が</a:t>
            </a:r>
            <a:r>
              <a:rPr lang="ja-JP" altLang="en-US" baseline="0" dirty="0" smtClean="0"/>
              <a:t>難しい</a:t>
            </a:r>
            <a:r>
              <a:rPr lang="ja-JP" altLang="en-US" baseline="0" dirty="0" smtClean="0"/>
              <a:t>ようです。</a:t>
            </a:r>
            <a:endParaRPr lang="en-US" altLang="ja-JP" baseline="0" dirty="0" smtClean="0"/>
          </a:p>
          <a:p>
            <a:r>
              <a:rPr lang="en-US" altLang="ja-JP" baseline="0" dirty="0" smtClean="0"/>
              <a:t>&lt;press&gt;</a:t>
            </a:r>
            <a:endParaRPr lang="en-US" altLang="ja-JP" baseline="0" dirty="0" smtClean="0"/>
          </a:p>
          <a:p>
            <a:r>
              <a:rPr lang="ja-JP" altLang="en-US" baseline="0" dirty="0" smtClean="0"/>
              <a:t>次に</a:t>
            </a:r>
            <a:r>
              <a:rPr lang="ja-JP" altLang="en-US" baseline="0" dirty="0" smtClean="0"/>
              <a:t>英語</a:t>
            </a:r>
            <a:r>
              <a:rPr lang="ja-JP" altLang="en-US" baseline="0" dirty="0" smtClean="0"/>
              <a:t>。</a:t>
            </a:r>
            <a:r>
              <a:rPr lang="en-US" altLang="ja-JP" baseline="0" dirty="0" smtClean="0"/>
              <a:t>if </a:t>
            </a:r>
            <a:r>
              <a:rPr lang="ja-JP" altLang="en-US" baseline="0" dirty="0" smtClean="0"/>
              <a:t>とか</a:t>
            </a:r>
            <a:r>
              <a:rPr lang="en-US" altLang="ja-JP" baseline="0" dirty="0" smtClean="0"/>
              <a:t> do </a:t>
            </a:r>
            <a:r>
              <a:rPr lang="ja-JP" altLang="en-US" baseline="0" dirty="0" smtClean="0"/>
              <a:t>とか</a:t>
            </a:r>
            <a:r>
              <a:rPr lang="en-US" altLang="ja-JP" baseline="0" dirty="0" smtClean="0"/>
              <a:t> move </a:t>
            </a:r>
            <a:r>
              <a:rPr lang="ja-JP" altLang="en-US" baseline="0" dirty="0" smtClean="0"/>
              <a:t>とか、私たちが簡単そうだと思う英語でもかなり抵抗が</a:t>
            </a:r>
            <a:r>
              <a:rPr lang="ja-JP" altLang="en-US" baseline="0" dirty="0" smtClean="0"/>
              <a:t>ある</a:t>
            </a:r>
            <a:r>
              <a:rPr lang="ja-JP" altLang="en-US" baseline="0" dirty="0" smtClean="0"/>
              <a:t>ようです。</a:t>
            </a:r>
            <a:endParaRPr lang="en-US" altLang="ja-JP" baseline="0" dirty="0" smtClean="0"/>
          </a:p>
          <a:p>
            <a:r>
              <a:rPr lang="en-US" altLang="ja-JP" baseline="0" dirty="0" smtClean="0"/>
              <a:t>&lt;press&gt;</a:t>
            </a:r>
            <a:endParaRPr lang="en-US" altLang="ja-JP" baseline="0" dirty="0" smtClean="0"/>
          </a:p>
          <a:p>
            <a:r>
              <a:rPr lang="ja-JP" altLang="en-US" baseline="0" dirty="0" smtClean="0"/>
              <a:t>最後は、</a:t>
            </a:r>
            <a:r>
              <a:rPr lang="en-US" altLang="ja-JP" baseline="0" dirty="0" smtClean="0"/>
              <a:t>Ruby</a:t>
            </a:r>
            <a:r>
              <a:rPr lang="ja-JP" altLang="en-US" baseline="0" dirty="0" smtClean="0"/>
              <a:t>の</a:t>
            </a:r>
            <a:r>
              <a:rPr lang="ja-JP" altLang="en-US" baseline="0" dirty="0" smtClean="0"/>
              <a:t>文法</a:t>
            </a:r>
            <a:r>
              <a:rPr lang="ja-JP" altLang="en-US" baseline="0" dirty="0" smtClean="0"/>
              <a:t>や</a:t>
            </a:r>
            <a:r>
              <a:rPr lang="ja-JP" altLang="en-US" baseline="0" dirty="0" smtClean="0"/>
              <a:t>ライブラリ</a:t>
            </a:r>
            <a:r>
              <a:rPr lang="ja-JP" altLang="en-US" baseline="0" dirty="0" smtClean="0"/>
              <a:t>の</a:t>
            </a:r>
            <a:r>
              <a:rPr lang="en-US" altLang="ja-JP" baseline="0" dirty="0" smtClean="0"/>
              <a:t>API</a:t>
            </a:r>
            <a:r>
              <a:rPr lang="ja-JP" altLang="en-US" baseline="0" dirty="0" smtClean="0"/>
              <a:t>。</a:t>
            </a:r>
            <a:r>
              <a:rPr lang="ja-JP" altLang="en-US" baseline="0" dirty="0" smtClean="0"/>
              <a:t>子どもたち</a:t>
            </a:r>
            <a:r>
              <a:rPr lang="ja-JP" altLang="en-US" baseline="0" dirty="0" smtClean="0"/>
              <a:t>は</a:t>
            </a:r>
            <a:r>
              <a:rPr lang="ja-JP" altLang="en-US" baseline="0" dirty="0" smtClean="0"/>
              <a:t>それらを知りません</a:t>
            </a:r>
            <a:r>
              <a:rPr lang="ja-JP" altLang="en-US" baseline="0" dirty="0" smtClean="0"/>
              <a:t>。</a:t>
            </a:r>
            <a:r>
              <a:rPr lang="ja-JP" altLang="en-US" baseline="0" dirty="0" smtClean="0"/>
              <a:t>何度も何度もやり方</a:t>
            </a:r>
            <a:r>
              <a:rPr lang="ja-JP" altLang="en-US" baseline="0" dirty="0" smtClean="0"/>
              <a:t>を</a:t>
            </a:r>
            <a:r>
              <a:rPr lang="ja-JP" altLang="en-US" baseline="0" dirty="0" smtClean="0"/>
              <a:t>聞いてくれるのですが、</a:t>
            </a:r>
            <a:r>
              <a:rPr lang="ja-JP" altLang="en-US" baseline="0" dirty="0" smtClean="0"/>
              <a:t>教えてもらった</a:t>
            </a:r>
            <a:r>
              <a:rPr lang="ja-JP" altLang="en-US" baseline="0" dirty="0" smtClean="0"/>
              <a:t>ことしか</a:t>
            </a:r>
            <a:r>
              <a:rPr lang="ja-JP" altLang="en-US" baseline="0" dirty="0" smtClean="0"/>
              <a:t>でき</a:t>
            </a:r>
            <a:r>
              <a:rPr lang="ja-JP" altLang="en-US" baseline="0" dirty="0" smtClean="0"/>
              <a:t>ません。</a:t>
            </a:r>
            <a:endParaRPr lang="en-US" altLang="ja-JP" baseline="0" dirty="0" smtClean="0"/>
          </a:p>
          <a:p>
            <a:endParaRPr lang="en-US" altLang="ja-JP" baseline="0" dirty="0" smtClean="0"/>
          </a:p>
          <a:p>
            <a:r>
              <a:rPr lang="ja-JP" altLang="en-US" baseline="0" dirty="0" smtClean="0"/>
              <a:t>プログラミング</a:t>
            </a:r>
            <a:r>
              <a:rPr lang="ja-JP" altLang="en-US" baseline="0" dirty="0" smtClean="0"/>
              <a:t>は</a:t>
            </a:r>
            <a:r>
              <a:rPr lang="ja-JP" altLang="en-US" baseline="0" dirty="0" smtClean="0"/>
              <a:t>楽しんで</a:t>
            </a:r>
            <a:r>
              <a:rPr lang="ja-JP" altLang="en-US" baseline="0" dirty="0" smtClean="0"/>
              <a:t>いました</a:t>
            </a:r>
            <a:r>
              <a:rPr lang="ja-JP" altLang="en-US" baseline="0" dirty="0" smtClean="0"/>
              <a:t>が</a:t>
            </a:r>
            <a:r>
              <a:rPr lang="ja-JP" altLang="en-US" baseline="0" dirty="0" smtClean="0"/>
              <a:t>、残念なことに、自宅でも継続して</a:t>
            </a:r>
            <a:r>
              <a:rPr lang="en-US" altLang="ja-JP" baseline="0" dirty="0" smtClean="0"/>
              <a:t>Ruby</a:t>
            </a:r>
            <a:r>
              <a:rPr lang="ja-JP" altLang="en-US" baseline="0" dirty="0" smtClean="0"/>
              <a:t>を使ってみるという子どもは少なかったように思います。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私の周りではそんな状況だったのですが</a:t>
            </a:r>
            <a:r>
              <a:rPr lang="ja-JP" altLang="en-US" dirty="0" smtClean="0"/>
              <a:t>、</a:t>
            </a:r>
            <a:r>
              <a:rPr lang="en-US" altLang="ja-JP" dirty="0" smtClean="0"/>
              <a:t>1</a:t>
            </a:r>
            <a:r>
              <a:rPr lang="ja-JP" altLang="en-US" dirty="0" smtClean="0"/>
              <a:t>年前くらいから子供向けのプログラミング教育が世界中で盛り上がってきました。</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私にとって</a:t>
            </a:r>
            <a:r>
              <a:rPr kumimoji="1" lang="ja-JP" altLang="en-US" dirty="0" smtClean="0"/>
              <a:t>は難しいプログラミング教室</a:t>
            </a:r>
            <a:r>
              <a:rPr kumimoji="1" lang="ja-JP" altLang="en-US" dirty="0" smtClean="0"/>
              <a:t>が</a:t>
            </a:r>
            <a:r>
              <a:rPr kumimoji="1" lang="ja-JP" altLang="en-US" dirty="0" smtClean="0"/>
              <a:t>世界中で</a:t>
            </a:r>
            <a:r>
              <a:rPr kumimoji="1" lang="ja-JP" altLang="en-US" dirty="0" smtClean="0"/>
              <a:t>たくさん</a:t>
            </a:r>
            <a:r>
              <a:rPr kumimoji="1" lang="ja-JP" altLang="en-US" dirty="0" smtClean="0"/>
              <a:t>開催</a:t>
            </a:r>
            <a:r>
              <a:rPr kumimoji="1" lang="ja-JP" altLang="en-US" dirty="0" smtClean="0"/>
              <a:t>されているのはどうしてなのか？</a:t>
            </a:r>
            <a:endParaRPr kumimoji="1" lang="en-US" altLang="ja-JP" dirty="0" smtClean="0"/>
          </a:p>
          <a:p>
            <a:r>
              <a:rPr kumimoji="1" lang="en-US" altLang="ja-JP" dirty="0" smtClean="0"/>
              <a:t>&lt;press&gt;</a:t>
            </a:r>
            <a:endParaRPr kumimoji="1" lang="en-US" altLang="ja-JP" dirty="0" smtClean="0"/>
          </a:p>
          <a:p>
            <a:r>
              <a:rPr kumimoji="1" lang="ja-JP" altLang="en-US" dirty="0" smtClean="0"/>
              <a:t>それは、すばらしい教材とツールがあるからです。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そう、</a:t>
            </a:r>
            <a:r>
              <a:rPr lang="en-US" altLang="ja-JP" dirty="0" smtClean="0"/>
              <a:t>Scratch</a:t>
            </a:r>
            <a:r>
              <a:rPr lang="ja-JP" altLang="en-US" dirty="0" smtClean="0"/>
              <a:t>があるからです。</a:t>
            </a:r>
            <a:endParaRPr lang="en-US" altLang="ja-JP" dirty="0" smtClean="0"/>
          </a:p>
          <a:p>
            <a:endParaRPr lang="en-US" altLang="ja-JP" dirty="0" smtClean="0"/>
          </a:p>
          <a:p>
            <a:r>
              <a:rPr lang="en-US" altLang="ja-JP" dirty="0" smtClean="0"/>
              <a:t>Scratch</a:t>
            </a:r>
            <a:r>
              <a:rPr lang="ja-JP" altLang="en-US" dirty="0" smtClean="0"/>
              <a:t>は</a:t>
            </a:r>
            <a:r>
              <a:rPr lang="en-US" altLang="ja-JP" dirty="0" smtClean="0"/>
              <a:t>MIT</a:t>
            </a:r>
            <a:r>
              <a:rPr lang="ja-JP" altLang="en-US" dirty="0" smtClean="0"/>
              <a:t>が開発しているビジュアルプログラミング言語</a:t>
            </a:r>
            <a:r>
              <a:rPr lang="ja-JP" altLang="en-US" dirty="0" smtClean="0"/>
              <a:t>で</a:t>
            </a:r>
            <a:r>
              <a:rPr lang="ja-JP" altLang="en-US" dirty="0" smtClean="0"/>
              <a:t>、</a:t>
            </a:r>
            <a:endParaRPr lang="en-US" altLang="ja-JP" dirty="0" smtClean="0"/>
          </a:p>
          <a:p>
            <a:r>
              <a:rPr lang="ja-JP" altLang="en-US" dirty="0" smtClean="0"/>
              <a:t>ユーザ</a:t>
            </a:r>
            <a:r>
              <a:rPr lang="ja-JP" altLang="en-US" dirty="0" smtClean="0"/>
              <a:t>は全世界</a:t>
            </a:r>
            <a:r>
              <a:rPr lang="ja-JP" altLang="en-US" dirty="0" smtClean="0"/>
              <a:t>で</a:t>
            </a:r>
            <a:r>
              <a:rPr lang="en-US" altLang="ja-JP" dirty="0" smtClean="0"/>
              <a:t>520</a:t>
            </a:r>
            <a:r>
              <a:rPr lang="ja-JP" altLang="en-US" dirty="0" smtClean="0"/>
              <a:t>万人以上、</a:t>
            </a:r>
            <a:endParaRPr lang="en-US" altLang="ja-JP" dirty="0" smtClean="0"/>
          </a:p>
          <a:p>
            <a:r>
              <a:rPr lang="ja-JP" altLang="en-US" dirty="0" smtClean="0"/>
              <a:t>日本</a:t>
            </a:r>
            <a:r>
              <a:rPr lang="ja-JP" altLang="en-US" dirty="0" smtClean="0"/>
              <a:t>の小中学生向けの</a:t>
            </a:r>
            <a:r>
              <a:rPr lang="ja-JP" altLang="en-US" dirty="0" smtClean="0"/>
              <a:t>プログラミング</a:t>
            </a:r>
            <a:r>
              <a:rPr lang="ja-JP" altLang="en-US" dirty="0" smtClean="0"/>
              <a:t>教室</a:t>
            </a:r>
            <a:r>
              <a:rPr lang="ja-JP" altLang="en-US" dirty="0" smtClean="0"/>
              <a:t>では</a:t>
            </a:r>
            <a:r>
              <a:rPr lang="ja-JP" altLang="en-US" dirty="0" smtClean="0"/>
              <a:t>最も多く利用されています。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Scratch</a:t>
            </a:r>
            <a:r>
              <a:rPr kumimoji="1" lang="ja-JP" altLang="en-US" baseline="0" dirty="0" smtClean="0"/>
              <a:t>では、</a:t>
            </a:r>
            <a:endParaRPr kumimoji="1" lang="en-US" altLang="ja-JP" baseline="0" dirty="0" smtClean="0"/>
          </a:p>
          <a:p>
            <a:r>
              <a:rPr kumimoji="1" lang="en-US" altLang="ja-JP" baseline="0" dirty="0" smtClean="0"/>
              <a:t>&lt;press&gt;</a:t>
            </a:r>
            <a:endParaRPr kumimoji="1" lang="en-US" altLang="ja-JP" baseline="0" dirty="0" smtClean="0"/>
          </a:p>
          <a:p>
            <a:r>
              <a:rPr kumimoji="1" lang="ja-JP" altLang="en-US" baseline="0" dirty="0" smtClean="0"/>
              <a:t>一覧された命令</a:t>
            </a:r>
            <a:r>
              <a:rPr kumimoji="1" lang="ja-JP" altLang="en-US" baseline="0" dirty="0" smtClean="0"/>
              <a:t>ブロックが</a:t>
            </a:r>
            <a:r>
              <a:rPr kumimoji="1" lang="ja-JP" altLang="en-US" baseline="0" dirty="0" smtClean="0"/>
              <a:t>プログラムの命令に対応しており、</a:t>
            </a:r>
            <a:endParaRPr kumimoji="1" lang="en-US" altLang="ja-JP" baseline="0" dirty="0" smtClean="0"/>
          </a:p>
          <a:p>
            <a:r>
              <a:rPr kumimoji="1" lang="en-US" altLang="ja-JP" baseline="0" dirty="0" smtClean="0"/>
              <a:t>&lt;press&gt;</a:t>
            </a:r>
            <a:endParaRPr kumimoji="1" lang="en-US" altLang="ja-JP" baseline="0" dirty="0" smtClean="0"/>
          </a:p>
          <a:p>
            <a:r>
              <a:rPr kumimoji="1" lang="ja-JP" altLang="en-US" baseline="0" dirty="0" smtClean="0"/>
              <a:t>そ</a:t>
            </a:r>
            <a:r>
              <a:rPr kumimoji="1" lang="ja-JP" altLang="en-US" baseline="0" dirty="0" smtClean="0"/>
              <a:t>の</a:t>
            </a:r>
            <a:r>
              <a:rPr kumimoji="1" lang="ja-JP" altLang="en-US" baseline="0" dirty="0" smtClean="0"/>
              <a:t>組み合わせでプログラムが作れます。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smtClean="0"/>
              <a:t>もちろん、日本語でもプログラミングができます。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Scratch</a:t>
            </a:r>
            <a:r>
              <a:rPr lang="ja-JP" altLang="en-US" dirty="0" smtClean="0"/>
              <a:t>は、</a:t>
            </a:r>
            <a:endParaRPr lang="en-US" altLang="ja-JP" dirty="0" smtClean="0"/>
          </a:p>
          <a:p>
            <a:r>
              <a:rPr lang="ja-JP" altLang="en-US" dirty="0" smtClean="0"/>
              <a:t>私が子どもたちに</a:t>
            </a:r>
            <a:r>
              <a:rPr lang="en-US" altLang="ja-JP" dirty="0" smtClean="0"/>
              <a:t>Ruby</a:t>
            </a:r>
            <a:r>
              <a:rPr lang="ja-JP" altLang="en-US" dirty="0" smtClean="0"/>
              <a:t>を教えるときに抱えていた</a:t>
            </a:r>
            <a:r>
              <a:rPr lang="en-US" altLang="ja-JP" dirty="0" smtClean="0"/>
              <a:t>3</a:t>
            </a:r>
            <a:r>
              <a:rPr lang="ja-JP" altLang="en-US" dirty="0" smtClean="0"/>
              <a:t>つの問題</a:t>
            </a:r>
            <a:r>
              <a:rPr lang="ja-JP" altLang="en-US" dirty="0" smtClean="0"/>
              <a:t>を見事</a:t>
            </a:r>
            <a:r>
              <a:rPr lang="ja-JP" altLang="en-US" dirty="0" smtClean="0"/>
              <a:t>に解決して</a:t>
            </a:r>
            <a:r>
              <a:rPr lang="ja-JP" altLang="en-US" dirty="0" smtClean="0"/>
              <a:t>い</a:t>
            </a:r>
            <a:r>
              <a:rPr lang="ja-JP" altLang="en-US" dirty="0" smtClean="0"/>
              <a:t>ました</a:t>
            </a:r>
            <a:r>
              <a:rPr lang="ja-JP" altLang="en-US" dirty="0" smtClean="0"/>
              <a:t>！</a:t>
            </a:r>
            <a:endParaRPr lang="en-US" altLang="ja-JP" dirty="0" smtClean="0"/>
          </a:p>
          <a:p>
            <a:r>
              <a:rPr lang="en-US" altLang="ja-JP" dirty="0" smtClean="0"/>
              <a:t>&lt;press&gt;</a:t>
            </a:r>
            <a:endParaRPr lang="en-US" altLang="ja-JP" dirty="0" smtClean="0"/>
          </a:p>
          <a:p>
            <a:r>
              <a:rPr lang="ja-JP" altLang="en-US" dirty="0" smtClean="0"/>
              <a:t>「これだ！」って思いましたね。</a:t>
            </a:r>
            <a:endParaRPr lang="en-US" altLang="ja-JP" dirty="0" smtClean="0"/>
          </a:p>
          <a:p>
            <a:r>
              <a:rPr lang="en-US" altLang="ja-JP" dirty="0" smtClean="0"/>
              <a:t>Ruby</a:t>
            </a:r>
            <a:r>
              <a:rPr lang="ja-JP" altLang="en-US" dirty="0" smtClean="0"/>
              <a:t>と</a:t>
            </a:r>
            <a:r>
              <a:rPr lang="en-US" altLang="ja-JP" dirty="0" smtClean="0"/>
              <a:t>Scratch</a:t>
            </a:r>
            <a:r>
              <a:rPr lang="ja-JP" altLang="en-US" dirty="0" smtClean="0"/>
              <a:t>を合わせたようなものを作ればいいんだ！</a:t>
            </a:r>
            <a:r>
              <a:rPr lang="ja-JP" altLang="en-US" dirty="0" smtClean="0"/>
              <a:t>と</a:t>
            </a:r>
            <a:r>
              <a:rPr lang="ja-JP" altLang="en-US" dirty="0" smtClean="0"/>
              <a:t>、</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そして、私はスモウルビーを作りました！</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それではスモウルビーでのプログラミングをご覧頂きたいと思います。</a:t>
            </a:r>
            <a:endParaRPr kumimoji="1" lang="en-US" altLang="ja-JP" dirty="0" smtClean="0"/>
          </a:p>
          <a:p>
            <a:endParaRPr kumimoji="1" lang="en-US" altLang="ja-JP" dirty="0" smtClean="0"/>
          </a:p>
          <a:p>
            <a:r>
              <a:rPr kumimoji="1" lang="ja-JP" altLang="en-US" dirty="0" smtClean="0"/>
              <a:t>（デモ）</a:t>
            </a:r>
            <a:endParaRPr kumimoji="1" lang="en-US" altLang="ja-JP" dirty="0" smtClean="0"/>
          </a:p>
          <a:p>
            <a:endParaRPr kumimoji="1" lang="en-US" altLang="ja-JP" dirty="0" smtClean="0"/>
          </a:p>
          <a:p>
            <a:r>
              <a:rPr kumimoji="1" lang="ja-JP" altLang="en-US" dirty="0" smtClean="0"/>
              <a:t>これがスモウルビーです。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小学生</a:t>
            </a:r>
            <a:r>
              <a:rPr lang="en-US" altLang="ja-JP" sz="1800" dirty="0" smtClean="0">
                <a:solidFill>
                  <a:schemeClr val="tx1"/>
                </a:solidFill>
              </a:rPr>
              <a:t>3</a:t>
            </a:r>
            <a:r>
              <a:rPr lang="ja-JP" altLang="en-US" sz="1800" dirty="0" smtClean="0">
                <a:solidFill>
                  <a:schemeClr val="tx1"/>
                </a:solidFill>
              </a:rPr>
              <a:t>年生から使える</a:t>
            </a:r>
            <a:r>
              <a:rPr lang="en-US" altLang="ja-JP" sz="1800" dirty="0" smtClean="0">
                <a:solidFill>
                  <a:schemeClr val="tx1"/>
                </a:solidFill>
              </a:rPr>
              <a:t>Ruby</a:t>
            </a:r>
            <a:r>
              <a:rPr lang="ja-JP" altLang="en-US" sz="1800" dirty="0" smtClean="0">
                <a:solidFill>
                  <a:schemeClr val="tx1"/>
                </a:solidFill>
              </a:rPr>
              <a:t>のビジュアルプログラミングエディタ「スモウルビー」と、それを活用した任意団体「</a:t>
            </a:r>
            <a:r>
              <a:rPr lang="en-US" altLang="ja-JP" sz="1800" dirty="0" smtClean="0">
                <a:solidFill>
                  <a:schemeClr val="tx1"/>
                </a:solidFill>
              </a:rPr>
              <a:t>Ruby</a:t>
            </a:r>
            <a:r>
              <a:rPr lang="ja-JP" altLang="en-US" sz="1800" dirty="0" smtClean="0">
                <a:solidFill>
                  <a:schemeClr val="tx1"/>
                </a:solidFill>
              </a:rPr>
              <a:t>プログラミング少年団」について、</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スモウルビーは</a:t>
            </a:r>
            <a:r>
              <a:rPr lang="en-US" altLang="ja-JP" dirty="0" smtClean="0"/>
              <a:t>Scratch</a:t>
            </a:r>
            <a:r>
              <a:rPr lang="ja-JP" altLang="en-US" dirty="0" smtClean="0"/>
              <a:t>のような機能を持ち、なおかつ、</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命令ブロックを</a:t>
            </a:r>
            <a:r>
              <a:rPr kumimoji="1" lang="en-US" altLang="ja-JP" dirty="0" smtClean="0"/>
              <a:t>Ruby</a:t>
            </a:r>
            <a:r>
              <a:rPr kumimoji="1" lang="ja-JP" altLang="en-US" dirty="0" smtClean="0"/>
              <a:t>のプログラムに変換できたり、</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その逆の、</a:t>
            </a:r>
            <a:r>
              <a:rPr lang="en-US" altLang="ja-JP" dirty="0" smtClean="0"/>
              <a:t>Ruby</a:t>
            </a:r>
            <a:r>
              <a:rPr lang="ja-JP" altLang="en-US" dirty="0" smtClean="0"/>
              <a:t>のプログラムを命令ブロックに変換することもできます。</a:t>
            </a:r>
            <a:endParaRPr lang="en-US" altLang="ja-JP" dirty="0" smtClean="0"/>
          </a:p>
          <a:p>
            <a:r>
              <a:rPr lang="ja-JP" altLang="en-US" dirty="0" smtClean="0"/>
              <a:t>これは</a:t>
            </a:r>
            <a:r>
              <a:rPr lang="ja-JP" altLang="en-US" dirty="0" smtClean="0"/>
              <a:t>他のビジュアルプログラミング</a:t>
            </a:r>
            <a:r>
              <a:rPr lang="ja-JP" altLang="en-US" dirty="0" smtClean="0"/>
              <a:t>エディタにはない、</a:t>
            </a:r>
            <a:r>
              <a:rPr lang="ja-JP" altLang="en-US" dirty="0" smtClean="0"/>
              <a:t>スモウルビー</a:t>
            </a:r>
            <a:r>
              <a:rPr lang="ja-JP" altLang="en-US" dirty="0" smtClean="0"/>
              <a:t>の特徴のひとつです</a:t>
            </a:r>
            <a:r>
              <a:rPr lang="ja-JP" altLang="en-US" dirty="0" smtClean="0"/>
              <a:t>。</a:t>
            </a:r>
            <a:endParaRPr lang="en-US" altLang="ja-JP" dirty="0" smtClean="0"/>
          </a:p>
          <a:p>
            <a:endParaRPr lang="en-US" altLang="ja-JP" dirty="0" smtClean="0"/>
          </a:p>
          <a:p>
            <a:r>
              <a:rPr lang="ja-JP" altLang="en-US" dirty="0" smtClean="0"/>
              <a:t>この</a:t>
            </a:r>
            <a:r>
              <a:rPr lang="ja-JP" altLang="en-US" dirty="0" smtClean="0"/>
              <a:t>機能により</a:t>
            </a:r>
            <a:r>
              <a:rPr lang="ja-JP" altLang="en-US" dirty="0" smtClean="0"/>
              <a:t>、</a:t>
            </a:r>
            <a:r>
              <a:rPr lang="ja-JP" altLang="en-US" dirty="0" smtClean="0"/>
              <a:t>命令ブロックでのプログラミングから、</a:t>
            </a:r>
            <a:r>
              <a:rPr lang="en-US" altLang="ja-JP" dirty="0" smtClean="0"/>
              <a:t>Ruby</a:t>
            </a:r>
            <a:r>
              <a:rPr lang="ja-JP" altLang="en-US" dirty="0" smtClean="0"/>
              <a:t>のコードを</a:t>
            </a:r>
            <a:r>
              <a:rPr lang="ja-JP" altLang="en-US" dirty="0" smtClean="0"/>
              <a:t>直接入力</a:t>
            </a:r>
            <a:r>
              <a:rPr lang="ja-JP" altLang="en-US" dirty="0" smtClean="0"/>
              <a:t>するプログラミング</a:t>
            </a:r>
            <a:r>
              <a:rPr lang="ja-JP" altLang="en-US" dirty="0" smtClean="0"/>
              <a:t>へ</a:t>
            </a:r>
            <a:r>
              <a:rPr lang="ja-JP" altLang="en-US" dirty="0" smtClean="0"/>
              <a:t>スムーズに</a:t>
            </a:r>
            <a:r>
              <a:rPr lang="ja-JP" altLang="en-US" dirty="0" smtClean="0"/>
              <a:t>移行</a:t>
            </a:r>
            <a:r>
              <a:rPr lang="ja-JP" altLang="en-US" dirty="0" smtClean="0"/>
              <a:t>できます。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dirty="0" smtClean="0">
                <a:solidFill>
                  <a:schemeClr val="tx1"/>
                </a:solidFill>
                <a:effectLst/>
                <a:latin typeface="+mn-lt"/>
                <a:ea typeface="+mn-ea"/>
                <a:cs typeface="+mn-cs"/>
              </a:rPr>
              <a:t>実際</a:t>
            </a:r>
            <a:r>
              <a:rPr kumimoji="1" lang="ja-JP" altLang="en-US" sz="1800" b="0" i="0" u="none" strike="noStrike" kern="1200" dirty="0" smtClean="0">
                <a:solidFill>
                  <a:schemeClr val="tx1"/>
                </a:solidFill>
                <a:effectLst/>
                <a:latin typeface="+mn-lt"/>
                <a:ea typeface="+mn-ea"/>
                <a:cs typeface="+mn-cs"/>
              </a:rPr>
              <a:t>、</a:t>
            </a:r>
            <a:r>
              <a:rPr kumimoji="1" lang="ja-JP" altLang="en-US" dirty="0" smtClean="0"/>
              <a:t>素数を求めたいとか、やりたいことがはっきりして</a:t>
            </a:r>
            <a:r>
              <a:rPr kumimoji="1" lang="ja-JP" altLang="en-US" dirty="0" smtClean="0"/>
              <a:t>いて本格的</a:t>
            </a:r>
            <a:r>
              <a:rPr kumimoji="1" lang="ja-JP" altLang="en-US" dirty="0" smtClean="0"/>
              <a:t>にプログラミングをやりたい</a:t>
            </a:r>
            <a:r>
              <a:rPr kumimoji="1" lang="ja-JP" altLang="en-US" dirty="0" smtClean="0"/>
              <a:t>子ども</a:t>
            </a:r>
            <a:r>
              <a:rPr kumimoji="1" lang="ja-JP" altLang="en-US" dirty="0" smtClean="0"/>
              <a:t>は</a:t>
            </a:r>
            <a:r>
              <a:rPr kumimoji="1" lang="ja-JP" altLang="en-US" dirty="0" smtClean="0"/>
              <a:t>、</a:t>
            </a:r>
            <a:r>
              <a:rPr kumimoji="1" lang="ja-JP" altLang="en-US" dirty="0" smtClean="0"/>
              <a:t>早いタイミングで命令ブロックによるプログラミングでは満足できなくなってしまい、コードを直接入力したいと</a:t>
            </a:r>
            <a:r>
              <a:rPr kumimoji="1" lang="ja-JP" altLang="en-US" dirty="0" smtClean="0"/>
              <a:t>言い出</a:t>
            </a:r>
            <a:r>
              <a:rPr kumimoji="1" lang="ja-JP" altLang="en-US" dirty="0" smtClean="0"/>
              <a:t>します。</a:t>
            </a:r>
            <a:endParaRPr kumimoji="1" lang="ja-JP" altLang="en-US" dirty="0" smtClean="0"/>
          </a:p>
          <a:p>
            <a:endParaRPr kumimoji="1" lang="en-US" altLang="ja-JP" sz="1800" b="0" i="0" u="none" strike="noStrike"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1006945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スモウルビーの開発者がいう</a:t>
            </a:r>
            <a:r>
              <a:rPr kumimoji="1" lang="ja-JP" altLang="en-US" dirty="0" smtClean="0"/>
              <a:t>の</a:t>
            </a:r>
            <a:r>
              <a:rPr kumimoji="1" lang="ja-JP" altLang="en-US" dirty="0" smtClean="0"/>
              <a:t>もなんですが、</a:t>
            </a:r>
            <a:r>
              <a:rPr kumimoji="1" lang="ja-JP" altLang="en-US" dirty="0" smtClean="0"/>
              <a:t>命令</a:t>
            </a:r>
            <a:r>
              <a:rPr kumimoji="1" lang="ja-JP" altLang="en-US" dirty="0" smtClean="0"/>
              <a:t>ブロックでプログラミングの基礎を学んだあとは、なるべく早いタイミングで</a:t>
            </a:r>
            <a:r>
              <a:rPr kumimoji="1" lang="ja-JP" altLang="en-US" dirty="0" smtClean="0"/>
              <a:t>直接</a:t>
            </a:r>
            <a:r>
              <a:rPr kumimoji="1" lang="ja-JP" altLang="en-US" dirty="0" smtClean="0"/>
              <a:t>コード</a:t>
            </a:r>
            <a:r>
              <a:rPr kumimoji="1" lang="ja-JP" altLang="en-US" dirty="0" smtClean="0"/>
              <a:t>を</a:t>
            </a:r>
            <a:r>
              <a:rPr kumimoji="1" lang="ja-JP" altLang="en-US" dirty="0" smtClean="0"/>
              <a:t>入力してプログラムを作成できるようになってほしいと考えています</a:t>
            </a:r>
            <a:r>
              <a:rPr kumimoji="1" lang="ja-JP" altLang="en-US" dirty="0" smtClean="0"/>
              <a:t>。</a:t>
            </a:r>
            <a:endParaRPr kumimoji="1" lang="en-US" altLang="ja-JP" dirty="0" smtClean="0"/>
          </a:p>
          <a:p>
            <a:r>
              <a:rPr kumimoji="1" lang="en-US" altLang="ja-JP" dirty="0" smtClean="0"/>
              <a:t>&lt;press&gt;</a:t>
            </a:r>
          </a:p>
          <a:p>
            <a:r>
              <a:rPr kumimoji="1" lang="ja-JP" altLang="en-US" dirty="0" smtClean="0"/>
              <a:t>そして</a:t>
            </a:r>
            <a:r>
              <a:rPr kumimoji="1" lang="ja-JP" altLang="en-US" dirty="0" smtClean="0"/>
              <a:t>、自分の好きなエディタを見つけて、私たちのようなプログラミングが好きなプログラマになって</a:t>
            </a:r>
            <a:r>
              <a:rPr kumimoji="1" lang="ja-JP" altLang="en-US" dirty="0" smtClean="0"/>
              <a:t>ほしい</a:t>
            </a:r>
            <a:r>
              <a:rPr kumimoji="1" lang="ja-JP" altLang="en-US" dirty="0" smtClean="0"/>
              <a:t>のです。私はこのような思いを持ってスモウルビーを開発しています。</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さて、そのスモウルビーですが、</a:t>
            </a:r>
            <a:r>
              <a:rPr lang="en-US" altLang="ja-JP" dirty="0" smtClean="0"/>
              <a:t>Ruby</a:t>
            </a:r>
            <a:r>
              <a:rPr lang="ja-JP" altLang="en-US" dirty="0" smtClean="0"/>
              <a:t>アソシエーションさまの助成事業の</a:t>
            </a:r>
            <a:r>
              <a:rPr lang="ja-JP" altLang="en-US" dirty="0" smtClean="0"/>
              <a:t>支援</a:t>
            </a:r>
            <a:r>
              <a:rPr lang="ja-JP" altLang="en-US" dirty="0" smtClean="0"/>
              <a:t>を</a:t>
            </a:r>
            <a:r>
              <a:rPr lang="ja-JP" altLang="en-US" dirty="0" smtClean="0"/>
              <a:t>受けて</a:t>
            </a:r>
            <a:r>
              <a:rPr lang="ja-JP" altLang="en-US" dirty="0" smtClean="0"/>
              <a:t>、昨年の２月</a:t>
            </a:r>
            <a:r>
              <a:rPr lang="ja-JP" altLang="en-US" dirty="0" smtClean="0"/>
              <a:t>頃</a:t>
            </a:r>
            <a:r>
              <a:rPr lang="ja-JP" altLang="en-US" dirty="0" smtClean="0"/>
              <a:t>に公開できました。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すると、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島根県</a:t>
            </a:r>
            <a:r>
              <a:rPr kumimoji="1" lang="ja-JP" altLang="en-US" dirty="0" smtClean="0"/>
              <a:t>松江市の全市立中学校</a:t>
            </a:r>
            <a:r>
              <a:rPr kumimoji="1" lang="ja-JP" altLang="en-US" dirty="0" smtClean="0"/>
              <a:t>で</a:t>
            </a:r>
            <a:r>
              <a:rPr kumimoji="1" lang="ja-JP" altLang="en-US" dirty="0" smtClean="0"/>
              <a:t>、</a:t>
            </a:r>
            <a:endParaRPr kumimoji="1" lang="en-US" altLang="ja-JP" dirty="0" smtClean="0"/>
          </a:p>
          <a:p>
            <a:r>
              <a:rPr kumimoji="1" lang="en-US" altLang="ja-JP" dirty="0" smtClean="0"/>
              <a:t>2016</a:t>
            </a:r>
            <a:r>
              <a:rPr kumimoji="1" lang="ja-JP" altLang="en-US" baseline="0" dirty="0" smtClean="0"/>
              <a:t>年度からスモウルビーを使って</a:t>
            </a:r>
            <a:r>
              <a:rPr kumimoji="1" lang="en-US" altLang="ja-JP" baseline="0" dirty="0" smtClean="0"/>
              <a:t>Ruby</a:t>
            </a:r>
            <a:r>
              <a:rPr kumimoji="1" lang="ja-JP" altLang="en-US" baseline="0" dirty="0" smtClean="0"/>
              <a:t>の授業が行われることに</a:t>
            </a:r>
            <a:r>
              <a:rPr kumimoji="1" lang="ja-JP" altLang="en-US" baseline="0" dirty="0" smtClean="0"/>
              <a:t>なりました</a:t>
            </a:r>
            <a:r>
              <a:rPr kumimoji="1" lang="en-US" altLang="ja-JP" baseline="0" dirty="0" smtClean="0"/>
              <a:t> v</a:t>
            </a:r>
          </a:p>
          <a:p>
            <a:r>
              <a:rPr kumimoji="1" lang="ja-JP" altLang="en-US" baseline="0" dirty="0" smtClean="0"/>
              <a:t>つまり、近い将来、松江市内の子どもたちは、みんな</a:t>
            </a:r>
            <a:r>
              <a:rPr kumimoji="1" lang="en-US" altLang="ja-JP" baseline="0" dirty="0" smtClean="0"/>
              <a:t>Ruby</a:t>
            </a:r>
            <a:r>
              <a:rPr kumimoji="1" lang="ja-JP" altLang="en-US" baseline="0" dirty="0" smtClean="0"/>
              <a:t>使いになるわけですね。</a:t>
            </a:r>
            <a:endParaRPr kumimoji="1" lang="en-US" altLang="ja-JP" baseline="0" dirty="0" smtClean="0"/>
          </a:p>
          <a:p>
            <a:r>
              <a:rPr kumimoji="1" lang="ja-JP" altLang="en-US" baseline="0" dirty="0" smtClean="0"/>
              <a:t>すごいですね</a:t>
            </a:r>
            <a:r>
              <a:rPr kumimoji="1" lang="en-US" altLang="ja-JP" baseline="0" dirty="0" smtClean="0"/>
              <a:t>〜 (^o^)</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478388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そして、もうひとつの成果は、昨年の４</a:t>
            </a:r>
            <a:r>
              <a:rPr lang="ja-JP" altLang="en-US" dirty="0" smtClean="0"/>
              <a:t>月に</a:t>
            </a:r>
            <a:r>
              <a:rPr lang="ja-JP" altLang="en-US" dirty="0" smtClean="0"/>
              <a:t>私たちが</a:t>
            </a:r>
            <a:r>
              <a:rPr lang="en-US" altLang="ja-JP" dirty="0" smtClean="0"/>
              <a:t>Ruby</a:t>
            </a:r>
            <a:r>
              <a:rPr lang="ja-JP" altLang="en-US" dirty="0" smtClean="0"/>
              <a:t>プログラミング少年団という任意団体を作</a:t>
            </a:r>
            <a:r>
              <a:rPr lang="ja-JP" altLang="en-US" dirty="0" smtClean="0"/>
              <a:t>ったことです。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この団体は、</a:t>
            </a:r>
            <a:endParaRPr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一人でも多くの青少年にプログラミングの喜びを</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プログラミングを通じて青少年とネット社会との関わり方を考える組織を地域社会の中に</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を掲げて、子どもたち</a:t>
            </a:r>
            <a:r>
              <a:rPr lang="ja-JP" altLang="en-US" dirty="0" smtClean="0"/>
              <a:t>を対象</a:t>
            </a:r>
            <a:r>
              <a:rPr lang="ja-JP" altLang="en-US" dirty="0" smtClean="0"/>
              <a:t>にプログラミングを教えるための団体です。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主な活動のひとつは、</a:t>
            </a:r>
            <a:r>
              <a:rPr lang="ja-JP" altLang="en-US" dirty="0" smtClean="0"/>
              <a:t>「</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昨年の</a:t>
            </a:r>
            <a:r>
              <a:rPr lang="en-US" altLang="ja-JP" dirty="0" smtClean="0"/>
              <a:t>5</a:t>
            </a:r>
            <a:r>
              <a:rPr lang="ja-JP" altLang="en-US" dirty="0" smtClean="0"/>
              <a:t>月から毎月開催していて、今月までで合計</a:t>
            </a:r>
            <a:r>
              <a:rPr lang="en-US" altLang="ja-JP" dirty="0" smtClean="0"/>
              <a:t>148</a:t>
            </a:r>
            <a:r>
              <a:rPr lang="ja-JP" altLang="en-US" dirty="0" smtClean="0"/>
              <a:t>人の子どもたちが参加してくれました。</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Ruby</a:t>
            </a:r>
            <a:r>
              <a:rPr lang="ja-JP" altLang="en-US" baseline="0" dirty="0" smtClean="0"/>
              <a:t>プログラミング</a:t>
            </a:r>
            <a:r>
              <a:rPr lang="ja-JP" altLang="en-US" baseline="0" dirty="0" smtClean="0"/>
              <a:t>少年団</a:t>
            </a:r>
            <a:r>
              <a:rPr lang="en-US" altLang="ja-JP" baseline="0" dirty="0" smtClean="0"/>
              <a:t> </a:t>
            </a:r>
            <a:r>
              <a:rPr lang="ja-JP" altLang="en-US" baseline="0" dirty="0" smtClean="0"/>
              <a:t>団長</a:t>
            </a:r>
            <a:r>
              <a:rPr lang="ja-JP" altLang="en-US" baseline="0" dirty="0" smtClean="0"/>
              <a:t>の</a:t>
            </a:r>
            <a:r>
              <a:rPr lang="ja-JP" altLang="en-US" baseline="0" dirty="0" smtClean="0"/>
              <a:t>高尾</a:t>
            </a:r>
            <a:r>
              <a:rPr lang="ja-JP" altLang="en-US" baseline="0" dirty="0" smtClean="0"/>
              <a:t>が説明します</a:t>
            </a:r>
            <a:r>
              <a:rPr lang="ja-JP" altLang="en-US" baseline="0" dirty="0" smtClean="0"/>
              <a:t>。</a:t>
            </a:r>
            <a:r>
              <a:rPr lang="ja-JP" altLang="en-US" baseline="0" dirty="0" smtClean="0"/>
              <a:t>よろしくお願いします。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それでは、</a:t>
            </a:r>
            <a:r>
              <a:rPr kumimoji="1" lang="ja-JP" altLang="en-US" dirty="0" smtClean="0"/>
              <a:t>イベント</a:t>
            </a:r>
            <a:r>
              <a:rPr kumimoji="1" lang="ja-JP" altLang="en-US" dirty="0" smtClean="0"/>
              <a:t>の様子</a:t>
            </a:r>
            <a:r>
              <a:rPr kumimoji="1" lang="ja-JP" altLang="en-US" dirty="0" smtClean="0"/>
              <a:t>を</a:t>
            </a:r>
            <a:r>
              <a:rPr kumimoji="1" lang="ja-JP" altLang="en-US" dirty="0" smtClean="0"/>
              <a:t>写真でお伝えします。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2345695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3700508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ラズベリーパイという基板むき出しのコンピュータの配線を体験したり、</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1674072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親子</a:t>
            </a:r>
            <a:r>
              <a:rPr kumimoji="1" lang="ja-JP" altLang="en-US" dirty="0" smtClean="0"/>
              <a:t>で相談</a:t>
            </a:r>
            <a:r>
              <a:rPr kumimoji="1" lang="ja-JP" altLang="en-US" dirty="0" smtClean="0"/>
              <a:t>しながら</a:t>
            </a:r>
            <a:r>
              <a:rPr kumimoji="1" lang="ja-JP" altLang="en-US" dirty="0" smtClean="0"/>
              <a:t>プログラムを作ったり、</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2617908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お子</a:t>
            </a:r>
            <a:r>
              <a:rPr kumimoji="1" lang="ja-JP" altLang="en-US" dirty="0" smtClean="0"/>
              <a:t>さんが親に教えて</a:t>
            </a:r>
            <a:r>
              <a:rPr kumimoji="1" lang="ja-JP" altLang="en-US" dirty="0" smtClean="0"/>
              <a:t>い</a:t>
            </a:r>
            <a:r>
              <a:rPr kumimoji="1" lang="ja-JP" altLang="en-US" dirty="0" smtClean="0"/>
              <a:t>たり、</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3628747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おもしろいプログラムを作っている子がいたら、こんな感じ</a:t>
            </a:r>
            <a:r>
              <a:rPr kumimoji="1" lang="ja-JP" altLang="en-US" dirty="0" smtClean="0"/>
              <a:t>で</a:t>
            </a:r>
            <a:r>
              <a:rPr kumimoji="1" lang="ja-JP" altLang="en-US" dirty="0" smtClean="0"/>
              <a:t>見せ合ったり、</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3292398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このように、</a:t>
            </a:r>
            <a:r>
              <a:rPr kumimoji="1" lang="ja-JP" altLang="en-US" dirty="0" smtClean="0"/>
              <a:t>毎回楽しくやっています！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また、昨年の</a:t>
            </a:r>
            <a:r>
              <a:rPr kumimoji="1" lang="en-US" altLang="ja-JP" dirty="0" smtClean="0"/>
              <a:t>10</a:t>
            </a:r>
            <a:r>
              <a:rPr kumimoji="1" lang="ja-JP" altLang="en-US" dirty="0" smtClean="0"/>
              <a:t>月から</a:t>
            </a:r>
            <a:r>
              <a:rPr kumimoji="1" lang="ja-JP" altLang="en-US" dirty="0" smtClean="0"/>
              <a:t>、</a:t>
            </a:r>
            <a:r>
              <a:rPr kumimoji="1" lang="ja-JP" altLang="en-US" dirty="0" smtClean="0"/>
              <a:t>毎月一回、</a:t>
            </a:r>
            <a:r>
              <a:rPr kumimoji="1" lang="ja-JP" altLang="en-US" dirty="0" smtClean="0"/>
              <a:t>コーダー</a:t>
            </a:r>
            <a:r>
              <a:rPr kumimoji="1" lang="ja-JP" altLang="en-US" dirty="0" smtClean="0"/>
              <a:t>道場</a:t>
            </a:r>
            <a:r>
              <a:rPr kumimoji="1" lang="en-US" altLang="ja-JP" dirty="0" smtClean="0"/>
              <a:t> </a:t>
            </a:r>
            <a:r>
              <a:rPr kumimoji="1" lang="ja-JP" altLang="en-US" dirty="0" smtClean="0"/>
              <a:t>松江を開催しています。</a:t>
            </a:r>
            <a:endParaRPr kumimoji="1" lang="en-US" altLang="ja-JP" dirty="0" smtClean="0"/>
          </a:p>
          <a:p>
            <a:endParaRPr kumimoji="1" lang="en-US" altLang="ja-JP" dirty="0" smtClean="0"/>
          </a:p>
          <a:p>
            <a:r>
              <a:rPr kumimoji="1" lang="ja-JP" altLang="en-US" dirty="0" smtClean="0"/>
              <a:t>コーダー道場</a:t>
            </a:r>
            <a:r>
              <a:rPr kumimoji="1" lang="en-US" altLang="ja-JP" dirty="0" smtClean="0"/>
              <a:t> </a:t>
            </a:r>
            <a:r>
              <a:rPr kumimoji="1" lang="ja-JP" altLang="en-US" dirty="0" smtClean="0"/>
              <a:t>松江は、プログラミングを体験した子どもたちがステップアップするための無料のプログラミング教室です</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こちらも少しですが、イベントの様子を紹介します。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baseline="0" dirty="0" smtClean="0"/>
              <a:t>さっそくですが、まずは「スモウルビー」について</a:t>
            </a:r>
            <a:r>
              <a:rPr lang="ja-JP" altLang="en-US" baseline="0" dirty="0" smtClean="0"/>
              <a:t>、開発の経緯、デモ、特徴、成果の順で</a:t>
            </a:r>
            <a:r>
              <a:rPr lang="ja-JP" altLang="en-US" baseline="0" dirty="0" smtClean="0"/>
              <a:t>説明します。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こんな感じです。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私たちの主な活動は、これらのプログラミング教室なのですが、</a:t>
            </a:r>
            <a:endParaRPr lang="en-US" altLang="ja-JP" dirty="0" smtClean="0"/>
          </a:p>
          <a:p>
            <a:r>
              <a:rPr lang="ja-JP" altLang="en-US" dirty="0" smtClean="0"/>
              <a:t>将来的</a:t>
            </a:r>
            <a:r>
              <a:rPr lang="ja-JP" altLang="en-US" dirty="0" smtClean="0"/>
              <a:t>には、プログラミング少年団の取り組みを日本全国に拡げ、野球</a:t>
            </a:r>
            <a:r>
              <a:rPr lang="ja-JP" altLang="en-US" dirty="0"/>
              <a:t>やサッカーのスポーツ</a:t>
            </a:r>
            <a:r>
              <a:rPr lang="ja-JP" altLang="en-US" dirty="0" smtClean="0"/>
              <a:t>少年団の</a:t>
            </a:r>
            <a:r>
              <a:rPr lang="ja-JP" altLang="en-US" dirty="0"/>
              <a:t>ように</a:t>
            </a:r>
            <a:r>
              <a:rPr lang="ja-JP" altLang="en-US" dirty="0" smtClean="0"/>
              <a:t>、</a:t>
            </a:r>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r>
              <a:rPr lang="ja-JP" altLang="en-US" dirty="0" smtClean="0"/>
              <a:t>、</a:t>
            </a:r>
            <a:endParaRPr lang="ja-JP" altLang="en-US" dirty="0"/>
          </a:p>
          <a:p>
            <a:r>
              <a:rPr lang="ja-JP" altLang="en-US" dirty="0" smtClean="0"/>
              <a:t>そんな</a:t>
            </a:r>
            <a:r>
              <a:rPr lang="ja-JP" altLang="en-US" dirty="0" smtClean="0"/>
              <a:t>団体にしたいと</a:t>
            </a:r>
            <a:r>
              <a:rPr lang="ja-JP" altLang="en-US" dirty="0" smtClean="0"/>
              <a:t>考えて</a:t>
            </a:r>
            <a:r>
              <a:rPr lang="ja-JP" altLang="en-US" dirty="0"/>
              <a:t>います</a:t>
            </a:r>
            <a:r>
              <a:rPr lang="ja-JP" altLang="en-US" dirty="0" smtClean="0"/>
              <a:t>。</a:t>
            </a:r>
            <a:endParaRPr lang="en-US" altLang="ja-JP" dirty="0" smtClean="0"/>
          </a:p>
          <a:p>
            <a:r>
              <a:rPr lang="ja-JP" altLang="en-US" dirty="0" smtClean="0"/>
              <a:t>以上が、</a:t>
            </a:r>
            <a:r>
              <a:rPr lang="en-US" altLang="ja-JP" dirty="0" smtClean="0"/>
              <a:t>Ruby</a:t>
            </a:r>
            <a:r>
              <a:rPr lang="ja-JP" altLang="en-US" dirty="0" smtClean="0"/>
              <a:t>プログラミング少年団の説明になります。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まとめです。</a:t>
            </a:r>
            <a:endParaRPr lang="en-US" altLang="ja-JP" dirty="0" smtClean="0"/>
          </a:p>
          <a:p>
            <a:r>
              <a:rPr lang="en-US" altLang="ja-JP" dirty="0" smtClean="0"/>
              <a:t>&lt;press&gt;</a:t>
            </a:r>
          </a:p>
          <a:p>
            <a:r>
              <a:rPr lang="ja-JP" altLang="en-US" dirty="0" smtClean="0"/>
              <a:t>本日は、</a:t>
            </a:r>
            <a:r>
              <a:rPr lang="en-US" altLang="ja-JP" dirty="0" smtClean="0"/>
              <a:t>Scratch</a:t>
            </a:r>
            <a:r>
              <a:rPr lang="ja-JP" altLang="en-US" dirty="0" smtClean="0"/>
              <a:t>と</a:t>
            </a:r>
            <a:r>
              <a:rPr lang="en-US" altLang="ja-JP" dirty="0" smtClean="0"/>
              <a:t>Ruby</a:t>
            </a:r>
            <a:r>
              <a:rPr lang="ja-JP" altLang="en-US" dirty="0" smtClean="0"/>
              <a:t>を合わせた機能を持った「スモウルビー」と、</a:t>
            </a:r>
            <a:endParaRPr lang="en-US" altLang="ja-JP" dirty="0" smtClean="0"/>
          </a:p>
          <a:p>
            <a:r>
              <a:rPr lang="en-US" altLang="ja-JP" dirty="0" smtClean="0"/>
              <a:t>&lt;press&gt;</a:t>
            </a:r>
          </a:p>
          <a:p>
            <a:r>
              <a:rPr lang="en-US" altLang="ja-JP" dirty="0" smtClean="0"/>
              <a:t>Ruby</a:t>
            </a:r>
            <a:r>
              <a:rPr lang="ja-JP" altLang="en-US" dirty="0" smtClean="0"/>
              <a:t>を対象としたスポーツ少年団を目指している「</a:t>
            </a:r>
            <a:r>
              <a:rPr lang="en-US" altLang="ja-JP" dirty="0" smtClean="0"/>
              <a:t>Ruby</a:t>
            </a:r>
            <a:r>
              <a:rPr lang="ja-JP" altLang="en-US" dirty="0" smtClean="0"/>
              <a:t>プログラミング少年団」について説明しました。</a:t>
            </a:r>
            <a:endParaRPr lang="en-US" altLang="ja-JP" dirty="0" smtClean="0"/>
          </a:p>
          <a:p>
            <a:endParaRPr lang="en-US" altLang="ja-JP" dirty="0" smtClean="0"/>
          </a:p>
          <a:p>
            <a:r>
              <a:rPr lang="ja-JP" altLang="en-US" dirty="0" smtClean="0"/>
              <a:t>最後に、</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また、あらたな問題に直面したときにその問題を解決するための道具を自分で作り出すことができる。</a:t>
            </a:r>
            <a:endParaRPr kumimoji="1" lang="en-US" altLang="ja-JP" dirty="0" smtClean="0"/>
          </a:p>
          <a:p>
            <a:r>
              <a:rPr kumimoji="1" lang="ja-JP" altLang="en-US" dirty="0" smtClean="0"/>
              <a:t>このような価値観は</a:t>
            </a:r>
            <a:r>
              <a:rPr kumimoji="1" lang="ja-JP" altLang="en-US" dirty="0" smtClean="0"/>
              <a:t>この場におられる</a:t>
            </a:r>
            <a:r>
              <a:rPr kumimoji="1" lang="ja-JP" altLang="en-US" dirty="0" smtClean="0"/>
              <a:t>皆さんには共感していただけるのではない</a:t>
            </a:r>
            <a:r>
              <a:rPr kumimoji="1" lang="ja-JP" altLang="en-US" dirty="0" smtClean="0"/>
              <a:t>でしょうか。</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44</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Ruby</a:t>
            </a:r>
            <a:r>
              <a:rPr kumimoji="1" lang="ja-JP" altLang="en-US" dirty="0" smtClean="0"/>
              <a:t>は</a:t>
            </a:r>
            <a:r>
              <a:rPr kumimoji="1" lang="ja-JP" altLang="en-US" dirty="0" smtClean="0"/>
              <a:t>、</a:t>
            </a:r>
            <a:r>
              <a:rPr kumimoji="1" lang="ja-JP" altLang="en-US" dirty="0" smtClean="0"/>
              <a:t>問題を解決するための汎用的で強力なツール</a:t>
            </a:r>
            <a:r>
              <a:rPr kumimoji="1" lang="ja-JP" altLang="en-US" dirty="0" smtClean="0"/>
              <a:t>です。</a:t>
            </a:r>
            <a:endParaRPr kumimoji="1" lang="en-US" altLang="ja-JP" dirty="0" smtClean="0"/>
          </a:p>
          <a:p>
            <a:r>
              <a:rPr kumimoji="1" lang="ja-JP" altLang="en-US" dirty="0" smtClean="0"/>
              <a:t>私たちはこの最高の</a:t>
            </a:r>
            <a:r>
              <a:rPr kumimoji="1" lang="ja-JP" altLang="en-US" dirty="0" smtClean="0"/>
              <a:t>ツール</a:t>
            </a:r>
            <a:r>
              <a:rPr kumimoji="1" lang="ja-JP" altLang="en-US" dirty="0" smtClean="0"/>
              <a:t>を子ども達に授けたい</a:t>
            </a:r>
            <a:r>
              <a:rPr kumimoji="1" lang="ja-JP" altLang="en-US" dirty="0" smtClean="0"/>
              <a:t>、</a:t>
            </a:r>
            <a:r>
              <a:rPr kumimoji="1" lang="ja-JP" altLang="en-US" dirty="0" smtClean="0"/>
              <a:t>という想いで</a:t>
            </a:r>
            <a:r>
              <a:rPr kumimoji="1" lang="ja-JP" altLang="en-US" dirty="0" smtClean="0"/>
              <a:t>今後も</a:t>
            </a:r>
            <a:r>
              <a:rPr kumimoji="1" lang="ja-JP" altLang="en-US" dirty="0" smtClean="0"/>
              <a:t>活動に取り組んでいきます。</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45</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以上です。ありがとうございました。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46</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それでは、質問がある方はお願いします。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47</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baseline="0" dirty="0" smtClean="0"/>
              <a:t>６年前</a:t>
            </a:r>
            <a:r>
              <a:rPr lang="ja-JP" altLang="en-US" baseline="0" dirty="0" smtClean="0"/>
              <a:t>、</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私は</a:t>
            </a:r>
            <a:r>
              <a:rPr kumimoji="1" lang="ja-JP" altLang="en-US" dirty="0" smtClean="0"/>
              <a:t>、</a:t>
            </a:r>
            <a:endParaRPr kumimoji="1" lang="en-US" altLang="ja-JP" dirty="0" smtClean="0"/>
          </a:p>
          <a:p>
            <a:r>
              <a:rPr kumimoji="1" lang="ja-JP" altLang="en-US" dirty="0" smtClean="0"/>
              <a:t>島根県松江市</a:t>
            </a:r>
            <a:r>
              <a:rPr kumimoji="1" lang="ja-JP" altLang="en-US" dirty="0" smtClean="0"/>
              <a:t>で</a:t>
            </a:r>
            <a:endParaRPr kumimoji="1" lang="en-US" altLang="ja-JP" dirty="0" smtClean="0"/>
          </a:p>
          <a:p>
            <a:r>
              <a:rPr kumimoji="1" lang="ja-JP" altLang="en-US" dirty="0" smtClean="0"/>
              <a:t>中学生</a:t>
            </a:r>
            <a:r>
              <a:rPr kumimoji="1" lang="ja-JP" altLang="en-US" dirty="0" smtClean="0"/>
              <a:t>に</a:t>
            </a:r>
            <a:r>
              <a:rPr kumimoji="1" lang="en-US" altLang="ja-JP" dirty="0" smtClean="0"/>
              <a:t>Ruby</a:t>
            </a:r>
            <a:r>
              <a:rPr kumimoji="1" lang="ja-JP" altLang="en-US" dirty="0" smtClean="0"/>
              <a:t>を</a:t>
            </a:r>
            <a:r>
              <a:rPr kumimoji="1" lang="ja-JP" altLang="en-US" dirty="0" smtClean="0"/>
              <a:t>教える</a:t>
            </a:r>
            <a:r>
              <a:rPr kumimoji="1" lang="ja-JP" altLang="en-US" dirty="0" smtClean="0"/>
              <a:t>ことに</a:t>
            </a:r>
            <a:r>
              <a:rPr kumimoji="1" lang="ja-JP" altLang="en-US" dirty="0" smtClean="0"/>
              <a:t>なりました</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なぜ</a:t>
            </a:r>
            <a:r>
              <a:rPr kumimoji="1" lang="ja-JP" altLang="en-US" dirty="0" smtClean="0"/>
              <a:t>中学生</a:t>
            </a:r>
            <a:r>
              <a:rPr kumimoji="1" lang="ja-JP" altLang="en-US" dirty="0" smtClean="0"/>
              <a:t>に</a:t>
            </a:r>
            <a:r>
              <a:rPr kumimoji="1" lang="en-US" altLang="ja-JP" dirty="0" smtClean="0"/>
              <a:t>Ruby</a:t>
            </a:r>
            <a:r>
              <a:rPr kumimoji="1" lang="ja-JP" altLang="en-US" dirty="0" smtClean="0"/>
              <a:t>を教えることになったのかというと</a:t>
            </a:r>
            <a:r>
              <a:rPr kumimoji="1" lang="ja-JP" altLang="en-US" dirty="0" smtClean="0"/>
              <a:t>、</a:t>
            </a:r>
            <a:endParaRPr kumimoji="1" lang="en-US" altLang="ja-JP" dirty="0" smtClean="0"/>
          </a:p>
          <a:p>
            <a:endParaRPr kumimoji="1" lang="en-US" altLang="ja-JP" dirty="0" smtClean="0"/>
          </a:p>
          <a:p>
            <a:r>
              <a:rPr kumimoji="1" lang="ja-JP" altLang="en-US" baseline="0" dirty="0" smtClean="0"/>
              <a:t>私は、</a:t>
            </a:r>
            <a:endParaRPr kumimoji="1" lang="en-US" altLang="ja-JP" baseline="0" dirty="0" smtClean="0"/>
          </a:p>
          <a:p>
            <a:r>
              <a:rPr kumimoji="1" lang="ja-JP" altLang="en-US" baseline="0" dirty="0" smtClean="0"/>
              <a:t>プログラミングが好きで、</a:t>
            </a:r>
            <a:endParaRPr kumimoji="1" lang="en-US" altLang="ja-JP" baseline="0" dirty="0" smtClean="0"/>
          </a:p>
          <a:p>
            <a:r>
              <a:rPr kumimoji="1" lang="en-US" altLang="ja-JP" baseline="0" dirty="0" smtClean="0"/>
              <a:t>Ruby</a:t>
            </a:r>
            <a:r>
              <a:rPr kumimoji="1" lang="ja-JP" altLang="en-US" baseline="0" dirty="0" smtClean="0"/>
              <a:t>が好きで、</a:t>
            </a:r>
            <a:endParaRPr kumimoji="1" lang="en-US" altLang="ja-JP" dirty="0" smtClean="0"/>
          </a:p>
          <a:p>
            <a:r>
              <a:rPr kumimoji="1" lang="ja-JP" altLang="en-US" dirty="0" smtClean="0"/>
              <a:t>ついには、</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333120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baseline="0" dirty="0" smtClean="0"/>
              <a:t>当時</a:t>
            </a:r>
            <a:r>
              <a:rPr kumimoji="1" lang="ja-JP" altLang="en-US" baseline="0" dirty="0" smtClean="0"/>
              <a:t>まだ３歳の息子</a:t>
            </a:r>
            <a:r>
              <a:rPr kumimoji="1" lang="ja-JP" altLang="en-US" baseline="0" dirty="0" smtClean="0"/>
              <a:t>に</a:t>
            </a:r>
            <a:r>
              <a:rPr kumimoji="1" lang="ja-JP" altLang="en-US" baseline="0" dirty="0" smtClean="0"/>
              <a:t>、</a:t>
            </a:r>
            <a:endParaRPr kumimoji="1" lang="en-US" altLang="ja-JP" baseline="0" dirty="0" smtClean="0"/>
          </a:p>
          <a:p>
            <a:r>
              <a:rPr kumimoji="1" lang="ja-JP" altLang="en-US" baseline="0" dirty="0" smtClean="0"/>
              <a:t>なるべく</a:t>
            </a:r>
            <a:r>
              <a:rPr kumimoji="1" lang="ja-JP" altLang="en-US" baseline="0" dirty="0" smtClean="0"/>
              <a:t>早いタイミングで</a:t>
            </a:r>
            <a:r>
              <a:rPr kumimoji="1" lang="en-US" altLang="ja-JP" baseline="0" dirty="0" smtClean="0"/>
              <a:t>Ruby</a:t>
            </a:r>
            <a:r>
              <a:rPr kumimoji="1" lang="ja-JP" altLang="en-US" baseline="0" dirty="0" smtClean="0"/>
              <a:t>を</a:t>
            </a:r>
            <a:r>
              <a:rPr kumimoji="1" lang="ja-JP" altLang="en-US" baseline="0" dirty="0" smtClean="0"/>
              <a:t>教えたい</a:t>
            </a:r>
            <a:r>
              <a:rPr kumimoji="1" lang="ja-JP" altLang="en-US" baseline="0" dirty="0" smtClean="0"/>
              <a:t>！</a:t>
            </a:r>
            <a:endParaRPr kumimoji="1" lang="en-US" altLang="ja-JP" baseline="0" dirty="0" smtClean="0"/>
          </a:p>
          <a:p>
            <a:r>
              <a:rPr kumimoji="1" lang="ja-JP" altLang="en-US" baseline="0" dirty="0" smtClean="0"/>
              <a:t>なんて</a:t>
            </a:r>
            <a:r>
              <a:rPr kumimoji="1" lang="ja-JP" altLang="en-US" baseline="0" dirty="0" smtClean="0"/>
              <a:t>ことを本気で考えていました</a:t>
            </a:r>
            <a:r>
              <a:rPr kumimoji="1" lang="ja-JP" altLang="en-US" baseline="0" dirty="0" smtClean="0"/>
              <a:t>。</a:t>
            </a:r>
            <a:endParaRPr kumimoji="1" lang="en-US" altLang="ja-JP" baseline="0" dirty="0" smtClean="0"/>
          </a:p>
          <a:p>
            <a:r>
              <a:rPr kumimoji="1" lang="ja-JP" altLang="en-US" baseline="0" dirty="0" smtClean="0"/>
              <a:t>でも</a:t>
            </a:r>
            <a:r>
              <a:rPr kumimoji="1" lang="ja-JP" altLang="en-US" baseline="0" dirty="0" smtClean="0"/>
              <a:t>、当時</a:t>
            </a:r>
            <a:r>
              <a:rPr kumimoji="1" lang="ja-JP" altLang="en-US" baseline="0" dirty="0" smtClean="0"/>
              <a:t>は子ども</a:t>
            </a:r>
            <a:r>
              <a:rPr kumimoji="1" lang="ja-JP" altLang="en-US" baseline="0" dirty="0" smtClean="0"/>
              <a:t>が</a:t>
            </a:r>
            <a:r>
              <a:rPr kumimoji="1" lang="en-US" altLang="ja-JP" baseline="0" dirty="0" smtClean="0"/>
              <a:t>Ruby</a:t>
            </a:r>
            <a:r>
              <a:rPr kumimoji="1" lang="ja-JP" altLang="en-US" baseline="0" dirty="0" smtClean="0"/>
              <a:t>を学ぶための教材やツールがありませんでした。</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2381590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そんなときに</a:t>
            </a:r>
            <a:r>
              <a:rPr kumimoji="1" lang="ja-JP" altLang="en-US" dirty="0" smtClean="0"/>
              <a:t>、</a:t>
            </a:r>
            <a:r>
              <a:rPr kumimoji="1" lang="ja-JP" altLang="en-US" dirty="0" smtClean="0"/>
              <a:t>松江市で</a:t>
            </a:r>
            <a:r>
              <a:rPr kumimoji="1" lang="en-US" altLang="ja-JP" dirty="0" smtClean="0"/>
              <a:t>Ruby </a:t>
            </a:r>
            <a:r>
              <a:rPr kumimoji="1" lang="en-US" altLang="ja-JP" dirty="0" smtClean="0"/>
              <a:t>City MATSUE</a:t>
            </a:r>
            <a:r>
              <a:rPr kumimoji="1" lang="ja-JP" altLang="en-US" dirty="0" smtClean="0"/>
              <a:t>プロジェクト</a:t>
            </a:r>
            <a:r>
              <a:rPr kumimoji="1" lang="ja-JP" altLang="en-US" dirty="0" smtClean="0"/>
              <a:t>が</a:t>
            </a:r>
            <a:r>
              <a:rPr kumimoji="1" lang="ja-JP" altLang="en-US" dirty="0" smtClean="0"/>
              <a:t>発足し</a:t>
            </a:r>
            <a:r>
              <a:rPr kumimoji="1" lang="ja-JP" altLang="en-US" dirty="0" smtClean="0"/>
              <a:t>、</a:t>
            </a:r>
            <a:r>
              <a:rPr kumimoji="1" lang="ja-JP" altLang="en-US" dirty="0" smtClean="0"/>
              <a:t>中学生に</a:t>
            </a:r>
            <a:r>
              <a:rPr kumimoji="1" lang="en-US" altLang="ja-JP" dirty="0" smtClean="0"/>
              <a:t>Ruby</a:t>
            </a:r>
            <a:r>
              <a:rPr kumimoji="1" lang="ja-JP" altLang="en-US" dirty="0" smtClean="0"/>
              <a:t>を教える講師を探していることを</a:t>
            </a:r>
            <a:r>
              <a:rPr kumimoji="1" lang="ja-JP" altLang="en-US" dirty="0" smtClean="0"/>
              <a:t>知り</a:t>
            </a:r>
            <a:r>
              <a:rPr kumimoji="1" lang="ja-JP" altLang="en-US" dirty="0" smtClean="0"/>
              <a:t>ました。</a:t>
            </a:r>
            <a:endParaRPr kumimoji="1" lang="en-US" altLang="ja-JP" dirty="0" smtClean="0"/>
          </a:p>
          <a:p>
            <a:r>
              <a:rPr kumimoji="1" lang="ja-JP" altLang="en-US" dirty="0" smtClean="0"/>
              <a:t>これはチャンスって思いました。</a:t>
            </a:r>
            <a:r>
              <a:rPr kumimoji="1" lang="ja-JP" altLang="en-US" dirty="0" smtClean="0"/>
              <a:t>息子が中学生になるまでに、教材やツール、そして、中学生にプログラミングを教えるノウハウまで手に入る</a:t>
            </a:r>
            <a:r>
              <a:rPr kumimoji="1" lang="ja-JP" altLang="en-US" dirty="0" smtClean="0"/>
              <a:t>って</a:t>
            </a:r>
            <a:r>
              <a:rPr kumimoji="1" lang="ja-JP" altLang="en-US" dirty="0" smtClean="0"/>
              <a:t>考えて、講師を引き受けました。</a:t>
            </a:r>
            <a:endParaRPr kumimoji="1" lang="en-US" altLang="ja-JP" dirty="0" smtClean="0"/>
          </a:p>
          <a:p>
            <a:r>
              <a:rPr kumimoji="1" lang="en-US" altLang="ja-JP" dirty="0" smtClean="0"/>
              <a:t>&lt;press&gt;</a:t>
            </a:r>
            <a:endParaRPr kumimoji="1" lang="en-US" altLang="ja-JP" dirty="0" smtClean="0"/>
          </a:p>
          <a:p>
            <a:r>
              <a:rPr kumimoji="1" lang="ja-JP" altLang="en-US" dirty="0" smtClean="0"/>
              <a:t>そして、こんにちまで中学生に</a:t>
            </a:r>
            <a:r>
              <a:rPr kumimoji="1" lang="en-US" altLang="ja-JP" dirty="0" smtClean="0"/>
              <a:t>Ruby</a:t>
            </a:r>
            <a:r>
              <a:rPr kumimoji="1" lang="ja-JP" altLang="en-US" dirty="0" smtClean="0"/>
              <a:t>を教えてきました。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365775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15/01/22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15/01/22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15/01/22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15/01/22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5.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タイトル 3"/>
          <p:cNvSpPr>
            <a:spLocks noGrp="1"/>
          </p:cNvSpPr>
          <p:nvPr>
            <p:ph type="title"/>
          </p:nvPr>
        </p:nvSpPr>
        <p:spPr>
          <a:xfrm>
            <a:off x="780300" y="708437"/>
            <a:ext cx="7886700" cy="1325563"/>
          </a:xfrm>
        </p:spPr>
        <p:txBody>
          <a:bodyPr>
            <a:noAutofit/>
          </a:bodyPr>
          <a:lstStyle/>
          <a:p>
            <a:r>
              <a:rPr lang="en-US" altLang="ja-JP" sz="11500" dirty="0" smtClean="0">
                <a:solidFill>
                  <a:srgbClr val="FFFFFF"/>
                </a:solidFill>
                <a:latin typeface="Arial Black"/>
                <a:cs typeface="Arial Black"/>
              </a:rPr>
              <a:t>NEXT</a:t>
            </a:r>
            <a:endParaRPr kumimoji="1" lang="ja-JP" altLang="en-US" sz="11500" dirty="0">
              <a:solidFill>
                <a:srgbClr val="FFFFFF"/>
              </a:solidFill>
              <a:latin typeface="Arial Black"/>
              <a:cs typeface="Arial Black"/>
            </a:endParaRPr>
          </a:p>
        </p:txBody>
      </p:sp>
      <p:sp>
        <p:nvSpPr>
          <p:cNvPr id="5" name="コンテンツ プレースホルダー 4"/>
          <p:cNvSpPr>
            <a:spLocks noGrp="1"/>
          </p:cNvSpPr>
          <p:nvPr>
            <p:ph idx="1"/>
          </p:nvPr>
        </p:nvSpPr>
        <p:spPr>
          <a:xfrm>
            <a:off x="747712" y="684213"/>
            <a:ext cx="7424287" cy="5161125"/>
          </a:xfrm>
        </p:spPr>
        <p:txBody>
          <a:bodyPr anchor="b">
            <a:normAutofit/>
          </a:bodyPr>
          <a:lstStyle/>
          <a:p>
            <a:pPr marL="0" indent="0" algn="r">
              <a:buNone/>
            </a:pPr>
            <a:r>
              <a:rPr lang="ja-JP" altLang="en-US" sz="2000" dirty="0" smtClean="0">
                <a:solidFill>
                  <a:srgbClr val="FFFF00"/>
                </a:solidFill>
              </a:rPr>
              <a:t>小学生</a:t>
            </a:r>
            <a:r>
              <a:rPr lang="en-US" altLang="ja-JP" sz="2000" dirty="0">
                <a:solidFill>
                  <a:srgbClr val="FFFF00"/>
                </a:solidFill>
              </a:rPr>
              <a:t>3</a:t>
            </a:r>
            <a:r>
              <a:rPr lang="ja-JP" altLang="en-US" sz="2000" dirty="0">
                <a:solidFill>
                  <a:srgbClr val="FFFF00"/>
                </a:solidFill>
              </a:rPr>
              <a:t>年生から</a:t>
            </a:r>
            <a:r>
              <a:rPr lang="ja-JP" altLang="en-US" sz="2000" dirty="0" smtClean="0">
                <a:solidFill>
                  <a:srgbClr val="FFFF00"/>
                </a:solidFill>
              </a:rPr>
              <a:t>使える</a:t>
            </a:r>
            <a:r>
              <a:rPr lang="en-US" altLang="ja-JP" sz="2000" dirty="0" smtClean="0">
                <a:solidFill>
                  <a:srgbClr val="FFFF00"/>
                </a:solidFill>
              </a:rPr>
              <a:t>Ruby</a:t>
            </a:r>
            <a:r>
              <a:rPr lang="ja-JP" altLang="en-US" sz="2000" dirty="0" smtClean="0">
                <a:solidFill>
                  <a:srgbClr val="FFFF00"/>
                </a:solidFill>
              </a:rPr>
              <a:t>の</a:t>
            </a:r>
            <a:r>
              <a:rPr lang="en-US" altLang="ja-JP" sz="2000" dirty="0">
                <a:solidFill>
                  <a:srgbClr val="FFFF00"/>
                </a:solidFill>
              </a:rPr>
              <a:t/>
            </a:r>
            <a:br>
              <a:rPr lang="en-US" altLang="ja-JP" sz="2000" dirty="0">
                <a:solidFill>
                  <a:srgbClr val="FFFF00"/>
                </a:solidFill>
              </a:rPr>
            </a:br>
            <a:r>
              <a:rPr lang="ja-JP" altLang="en-US" sz="2000" dirty="0" smtClean="0">
                <a:solidFill>
                  <a:srgbClr val="FFFF00"/>
                </a:solidFill>
              </a:rPr>
              <a:t>ビジュアルプログラミングエディタ</a:t>
            </a:r>
            <a:r>
              <a:rPr lang="ja-JP" altLang="en-US" sz="2000" dirty="0">
                <a:solidFill>
                  <a:srgbClr val="FFFF00"/>
                </a:solidFill>
              </a:rPr>
              <a:t>「スモウルビー」</a:t>
            </a:r>
            <a:r>
              <a:rPr lang="ja-JP" altLang="en-US" sz="2000" dirty="0" smtClean="0">
                <a:solidFill>
                  <a:srgbClr val="FFFF00"/>
                </a:solidFill>
              </a:rPr>
              <a:t>と、</a:t>
            </a:r>
            <a:r>
              <a:rPr lang="en-US" altLang="ja-JP" sz="2000" dirty="0">
                <a:solidFill>
                  <a:srgbClr val="FFFF00"/>
                </a:solidFill>
              </a:rPr>
              <a:t/>
            </a:r>
            <a:br>
              <a:rPr lang="en-US" altLang="ja-JP" sz="2000" dirty="0">
                <a:solidFill>
                  <a:srgbClr val="FFFF00"/>
                </a:solidFill>
              </a:rPr>
            </a:br>
            <a:r>
              <a:rPr lang="ja-JP" altLang="en-US" sz="2000" dirty="0" smtClean="0">
                <a:solidFill>
                  <a:srgbClr val="FFFF00"/>
                </a:solidFill>
              </a:rPr>
              <a:t>それ</a:t>
            </a:r>
            <a:r>
              <a:rPr lang="ja-JP" altLang="en-US" sz="2000" dirty="0">
                <a:solidFill>
                  <a:srgbClr val="FFFF00"/>
                </a:solidFill>
              </a:rPr>
              <a:t>を活用した任意団体「</a:t>
            </a:r>
            <a:r>
              <a:rPr lang="en-US" altLang="ja-JP" sz="2000" dirty="0">
                <a:solidFill>
                  <a:srgbClr val="FFFF00"/>
                </a:solidFill>
              </a:rPr>
              <a:t>Ruby</a:t>
            </a:r>
            <a:r>
              <a:rPr lang="ja-JP" altLang="en-US" sz="2000" dirty="0">
                <a:solidFill>
                  <a:srgbClr val="FFFF00"/>
                </a:solidFill>
              </a:rPr>
              <a:t>プログラミング少年団</a:t>
            </a:r>
            <a:r>
              <a:rPr lang="ja-JP" altLang="en-US" sz="2000" dirty="0" smtClean="0">
                <a:solidFill>
                  <a:srgbClr val="FFFF00"/>
                </a:solidFill>
              </a:rPr>
              <a:t>」</a:t>
            </a:r>
            <a:endParaRPr lang="en-US" altLang="ja-JP" sz="2000" dirty="0" smtClean="0">
              <a:solidFill>
                <a:srgbClr val="FFFF00"/>
              </a:solidFill>
            </a:endParaRPr>
          </a:p>
          <a:p>
            <a:pPr marL="0" indent="0" algn="r">
              <a:buNone/>
            </a:pPr>
            <a:r>
              <a:rPr lang="en-US" altLang="ja-JP" sz="2000" dirty="0" smtClean="0">
                <a:solidFill>
                  <a:srgbClr val="FFFF00"/>
                </a:solidFill>
              </a:rPr>
              <a:t>by Ruby</a:t>
            </a:r>
            <a:r>
              <a:rPr lang="ja-JP" altLang="en-US" sz="2000" dirty="0" smtClean="0">
                <a:solidFill>
                  <a:srgbClr val="FFFF00"/>
                </a:solidFill>
              </a:rPr>
              <a:t>プログラミング少年団 </a:t>
            </a:r>
            <a:endParaRPr kumimoji="1" lang="ja-JP" altLang="en-US" sz="2000" dirty="0">
              <a:solidFill>
                <a:srgbClr val="FFFF00"/>
              </a:solidFill>
            </a:endParaRPr>
          </a:p>
        </p:txBody>
      </p:sp>
    </p:spTree>
    <p:extLst>
      <p:ext uri="{BB962C8B-B14F-4D97-AF65-F5344CB8AC3E}">
        <p14:creationId xmlns:p14="http://schemas.microsoft.com/office/powerpoint/2010/main" val="35131376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72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788371" y="2394000"/>
            <a:ext cx="6798629" cy="3477875"/>
          </a:xfrm>
          <a:prstGeom prst="rect">
            <a:avLst/>
          </a:prstGeom>
          <a:noFill/>
        </p:spPr>
        <p:txBody>
          <a:bodyPr wrap="square" rtlCol="0">
            <a:spAutoFit/>
          </a:bodyPr>
          <a:lstStyle/>
          <a:p>
            <a:r>
              <a:rPr lang="ja-JP" altLang="en-US" sz="4400" b="1" dirty="0" smtClean="0">
                <a:solidFill>
                  <a:srgbClr val="FF6432"/>
                </a:solidFill>
              </a:rPr>
              <a:t>タ</a:t>
            </a:r>
            <a:r>
              <a:rPr lang="ja-JP" altLang="en-US" sz="4400" b="1" dirty="0" smtClean="0">
                <a:solidFill>
                  <a:srgbClr val="000000"/>
                </a:solidFill>
              </a:rPr>
              <a:t>イピング</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endParaRPr lang="en-US" altLang="ja-JP" sz="4400" b="1" dirty="0" smtClean="0">
              <a:solidFill>
                <a:srgbClr val="000000"/>
              </a:solidFill>
            </a:endParaRPr>
          </a:p>
          <a:p>
            <a:r>
              <a:rPr lang="ja-JP" altLang="en-US" sz="4400" b="1" dirty="0" smtClean="0">
                <a:solidFill>
                  <a:srgbClr val="FF6432"/>
                </a:solidFill>
              </a:rPr>
              <a:t>英</a:t>
            </a:r>
            <a:r>
              <a:rPr lang="ja-JP" altLang="en-US" sz="4400" b="1" dirty="0" smtClean="0">
                <a:solidFill>
                  <a:srgbClr val="000000"/>
                </a:solidFill>
              </a:rPr>
              <a:t>語</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endParaRPr lang="en-US" altLang="ja-JP" sz="4400" b="1" dirty="0" smtClean="0">
              <a:solidFill>
                <a:srgbClr val="000000"/>
              </a:solidFill>
            </a:endParaRPr>
          </a:p>
          <a:p>
            <a:r>
              <a:rPr lang="en-US" altLang="ja-JP" sz="4400" b="1" dirty="0" smtClean="0">
                <a:solidFill>
                  <a:srgbClr val="FF6432"/>
                </a:solidFill>
                <a:latin typeface="Arial Black"/>
                <a:cs typeface="Arial Black"/>
              </a:rPr>
              <a:t>R</a:t>
            </a:r>
            <a:r>
              <a:rPr lang="en-US" altLang="ja-JP" sz="4400" b="1" dirty="0" smtClean="0">
                <a:solidFill>
                  <a:srgbClr val="000000"/>
                </a:solidFill>
                <a:latin typeface="Arial Black"/>
                <a:cs typeface="Arial Black"/>
              </a:rPr>
              <a:t>uby</a:t>
            </a:r>
            <a:r>
              <a:rPr lang="ja-JP" altLang="en-US" sz="4400" b="1" dirty="0" smtClean="0">
                <a:solidFill>
                  <a:srgbClr val="000000"/>
                </a:solidFill>
              </a:rPr>
              <a:t>の</a:t>
            </a:r>
            <a:r>
              <a:rPr lang="ja-JP" altLang="en-US" sz="4400" b="1" dirty="0" smtClean="0">
                <a:solidFill>
                  <a:srgbClr val="000000"/>
                </a:solidFill>
              </a:rPr>
              <a:t>文法</a:t>
            </a:r>
            <a:endParaRPr lang="en-US" altLang="ja-JP" sz="4400" b="1" dirty="0" smtClean="0">
              <a:solidFill>
                <a:srgbClr val="000000"/>
              </a:solidFill>
            </a:endParaRPr>
          </a:p>
        </p:txBody>
      </p:sp>
      <p:sp>
        <p:nvSpPr>
          <p:cNvPr id="2" name="テキスト ボックス 1"/>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923" y="0"/>
            <a:ext cx="10442083" cy="6961389"/>
          </a:xfrm>
          <a:prstGeom prst="rect">
            <a:avLst/>
          </a:prstGeom>
        </p:spPr>
      </p:pic>
      <p:sp>
        <p:nvSpPr>
          <p:cNvPr id="2" name="テキスト ボックス 1"/>
          <p:cNvSpPr txBox="1"/>
          <p:nvPr/>
        </p:nvSpPr>
        <p:spPr>
          <a:xfrm>
            <a:off x="747712" y="764131"/>
            <a:ext cx="7424738" cy="5016758"/>
          </a:xfrm>
          <a:prstGeom prst="rect">
            <a:avLst/>
          </a:prstGeom>
          <a:noFill/>
        </p:spPr>
        <p:txBody>
          <a:bodyPr wrap="square" rtlCol="0">
            <a:spAutoFit/>
          </a:bodyPr>
          <a:lstStyle/>
          <a:p>
            <a:r>
              <a:rPr kumimoji="1" lang="ja-JP" altLang="en-US" sz="8000" b="1" dirty="0" smtClean="0">
                <a:ln w="15875">
                  <a:solidFill>
                    <a:schemeClr val="bg1"/>
                  </a:solidFill>
                </a:ln>
                <a:solidFill>
                  <a:srgbClr val="008000"/>
                </a:solidFill>
              </a:rPr>
              <a:t>盛り上がる</a:t>
            </a:r>
            <a:endParaRPr kumimoji="1" lang="en-US" altLang="ja-JP" sz="8000" b="1" dirty="0" smtClean="0">
              <a:ln w="15875">
                <a:solidFill>
                  <a:schemeClr val="bg1"/>
                </a:solidFill>
              </a:ln>
              <a:solidFill>
                <a:srgbClr val="008000"/>
              </a:solidFill>
            </a:endParaRPr>
          </a:p>
          <a:p>
            <a:r>
              <a:rPr kumimoji="1" lang="ja-JP" altLang="en-US" sz="8000" b="1" dirty="0" smtClean="0">
                <a:ln w="15875">
                  <a:solidFill>
                    <a:schemeClr val="bg1"/>
                  </a:solidFill>
                </a:ln>
                <a:solidFill>
                  <a:srgbClr val="008000"/>
                </a:solidFill>
              </a:rPr>
              <a:t>子供向け</a:t>
            </a:r>
            <a:endParaRPr kumimoji="1" lang="en-US" altLang="ja-JP" sz="8000" b="1" dirty="0" smtClean="0">
              <a:ln w="15875">
                <a:solidFill>
                  <a:schemeClr val="bg1"/>
                </a:solidFill>
              </a:ln>
              <a:solidFill>
                <a:srgbClr val="008000"/>
              </a:solidFill>
            </a:endParaRPr>
          </a:p>
          <a:p>
            <a:r>
              <a:rPr kumimoji="1" lang="ja-JP" altLang="en-US" sz="8000" b="1" dirty="0" smtClean="0">
                <a:ln w="15875">
                  <a:solidFill>
                    <a:schemeClr val="bg1"/>
                  </a:solidFill>
                </a:ln>
                <a:solidFill>
                  <a:srgbClr val="008000"/>
                </a:solidFill>
              </a:rPr>
              <a:t>プログラミング教育</a:t>
            </a:r>
            <a:endParaRPr lang="en-US" altLang="ja-JP" sz="6600" b="1" dirty="0" smtClean="0">
              <a:ln w="15875">
                <a:solidFill>
                  <a:schemeClr val="bg1"/>
                </a:solidFill>
              </a:ln>
              <a:solidFill>
                <a:srgbClr val="008000"/>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262" y="663677"/>
            <a:ext cx="7424738" cy="2585323"/>
          </a:xfrm>
          <a:prstGeom prst="rect">
            <a:avLst/>
          </a:prstGeom>
          <a:noFill/>
        </p:spPr>
        <p:txBody>
          <a:bodyPr wrap="square" rtlCol="0">
            <a:spAutoFit/>
          </a:bodyPr>
          <a:lstStyle/>
          <a:p>
            <a:pPr algn="ctr"/>
            <a:r>
              <a:rPr lang="ja-JP" altLang="en-US" sz="5400" b="1" dirty="0" smtClean="0">
                <a:solidFill>
                  <a:srgbClr val="FF6432"/>
                </a:solidFill>
              </a:rPr>
              <a:t>難</a:t>
            </a:r>
            <a:r>
              <a:rPr lang="ja-JP" altLang="en-US" sz="5400" b="1" dirty="0" smtClean="0"/>
              <a:t>しいはずのプログラミング教室が世界中で開催されている？？？</a:t>
            </a:r>
            <a:endParaRPr lang="en-US" altLang="ja-JP" sz="6000" b="1" dirty="0">
              <a:solidFill>
                <a:srgbClr val="FF6432"/>
              </a:solidFill>
            </a:endParaRPr>
          </a:p>
        </p:txBody>
      </p:sp>
      <p:sp>
        <p:nvSpPr>
          <p:cNvPr id="16" name="テキスト ボックス 15"/>
          <p:cNvSpPr txBox="1"/>
          <p:nvPr/>
        </p:nvSpPr>
        <p:spPr>
          <a:xfrm>
            <a:off x="755786" y="4124922"/>
            <a:ext cx="7424738" cy="1754327"/>
          </a:xfrm>
          <a:prstGeom prst="rect">
            <a:avLst/>
          </a:prstGeom>
          <a:noFill/>
        </p:spPr>
        <p:txBody>
          <a:bodyPr wrap="square" rtlCol="0">
            <a:spAutoFit/>
          </a:bodyPr>
          <a:lstStyle/>
          <a:p>
            <a:pPr algn="ctr"/>
            <a:r>
              <a:rPr lang="ja-JP" altLang="en-US" sz="5400" b="1" dirty="0" smtClean="0">
                <a:solidFill>
                  <a:srgbClr val="FF6432"/>
                </a:solidFill>
              </a:rPr>
              <a:t>すばらしい教材と</a:t>
            </a:r>
            <a:r>
              <a:rPr lang="en-US" altLang="ja-JP" sz="5400" b="1" dirty="0">
                <a:solidFill>
                  <a:srgbClr val="FF6432"/>
                </a:solidFill>
              </a:rPr>
              <a:t/>
            </a:r>
            <a:br>
              <a:rPr lang="en-US" altLang="ja-JP" sz="5400" b="1" dirty="0">
                <a:solidFill>
                  <a:srgbClr val="FF6432"/>
                </a:solidFill>
              </a:rPr>
            </a:br>
            <a:r>
              <a:rPr lang="ja-JP" altLang="en-US" sz="5400" b="1" dirty="0" smtClean="0">
                <a:solidFill>
                  <a:srgbClr val="FF6432"/>
                </a:solidFill>
              </a:rPr>
              <a:t>ツールがある</a:t>
            </a:r>
            <a:endParaRPr lang="en-US" altLang="ja-JP" sz="6000" b="1" dirty="0">
              <a:solidFill>
                <a:srgbClr val="FF6432"/>
              </a:solidFill>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00" y="1172248"/>
            <a:ext cx="7947308" cy="51089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1993743" y="564460"/>
            <a:ext cx="6181836" cy="63245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747713" y="3384000"/>
            <a:ext cx="7424737" cy="2585323"/>
          </a:xfrm>
          <a:prstGeom prst="rect">
            <a:avLst/>
          </a:prstGeom>
          <a:noFill/>
          <a:ln w="25400">
            <a:noFill/>
          </a:ln>
        </p:spPr>
        <p:txBody>
          <a:bodyPr wrap="square" rtlCol="0">
            <a:spAutoFit/>
          </a:bodyPr>
          <a:lstStyle/>
          <a:p>
            <a:pPr algn="r"/>
            <a:r>
              <a:rPr lang="ja-JP" altLang="en-US" sz="5400" dirty="0" smtClean="0">
                <a:ln w="25400">
                  <a:solidFill>
                    <a:schemeClr val="tx1"/>
                  </a:solidFill>
                </a:ln>
                <a:solidFill>
                  <a:srgbClr val="FF6432"/>
                </a:solidFill>
              </a:rPr>
              <a:t>命</a:t>
            </a:r>
            <a:r>
              <a:rPr lang="ja-JP" altLang="en-US" sz="5400" dirty="0" smtClean="0">
                <a:ln w="25400">
                  <a:solidFill>
                    <a:schemeClr val="tx1"/>
                  </a:solidFill>
                </a:ln>
              </a:rPr>
              <a:t>令ブロックの</a:t>
            </a:r>
            <a:endParaRPr lang="en-US" altLang="ja-JP" sz="5400" dirty="0" smtClean="0">
              <a:ln w="25400">
                <a:solidFill>
                  <a:schemeClr val="tx1"/>
                </a:solidFill>
              </a:ln>
            </a:endParaRPr>
          </a:p>
          <a:p>
            <a:pPr algn="r"/>
            <a:r>
              <a:rPr lang="ja-JP" altLang="en-US" sz="5400" dirty="0" smtClean="0">
                <a:ln w="25400">
                  <a:solidFill>
                    <a:schemeClr val="tx1"/>
                  </a:solidFill>
                </a:ln>
              </a:rPr>
              <a:t>組み合わせ</a:t>
            </a:r>
            <a:endParaRPr lang="en-US" altLang="ja-JP" sz="5400" dirty="0" smtClean="0">
              <a:ln w="25400">
                <a:solidFill>
                  <a:schemeClr val="tx1"/>
                </a:solidFill>
              </a:ln>
            </a:endParaRPr>
          </a:p>
          <a:p>
            <a:pPr algn="r"/>
            <a:r>
              <a:rPr lang="en-US" altLang="ja-JP" sz="5400" dirty="0" smtClean="0">
                <a:ln w="25400">
                  <a:solidFill>
                    <a:schemeClr val="tx1"/>
                  </a:solidFill>
                </a:ln>
                <a:solidFill>
                  <a:srgbClr val="FF6432"/>
                </a:solidFill>
              </a:rPr>
              <a:t>= </a:t>
            </a:r>
            <a:r>
              <a:rPr lang="ja-JP" altLang="en-US" sz="5400" dirty="0" smtClean="0">
                <a:ln w="25400">
                  <a:solidFill>
                    <a:schemeClr val="tx1"/>
                  </a:solidFill>
                </a:ln>
                <a:solidFill>
                  <a:srgbClr val="FF6432"/>
                </a:solidFill>
              </a:rPr>
              <a:t>プログラム</a:t>
            </a:r>
            <a:endParaRPr lang="en-US" altLang="ja-JP" sz="8800" dirty="0">
              <a:ln w="25400">
                <a:solidFill>
                  <a:schemeClr val="tx1"/>
                </a:solidFill>
              </a:ln>
              <a:solidFill>
                <a:srgbClr val="FF6432"/>
              </a:solidFill>
            </a:endParaRPr>
          </a:p>
        </p:txBody>
      </p:sp>
      <p:sp>
        <p:nvSpPr>
          <p:cNvPr id="17" name="テキスト ボックス 16"/>
          <p:cNvSpPr txBox="1"/>
          <p:nvPr/>
        </p:nvSpPr>
        <p:spPr>
          <a:xfrm>
            <a:off x="717658" y="684673"/>
            <a:ext cx="6554342" cy="1754327"/>
          </a:xfrm>
          <a:prstGeom prst="rect">
            <a:avLst/>
          </a:prstGeom>
          <a:noFill/>
          <a:ln w="25400">
            <a:noFill/>
          </a:ln>
        </p:spPr>
        <p:txBody>
          <a:bodyPr wrap="square" rtlCol="0">
            <a:spAutoFit/>
          </a:bodyPr>
          <a:lstStyle/>
          <a:p>
            <a:r>
              <a:rPr lang="ja-JP" altLang="en-US" sz="5400" dirty="0" smtClean="0">
                <a:ln w="25400">
                  <a:solidFill>
                    <a:schemeClr val="tx1"/>
                  </a:solidFill>
                </a:ln>
                <a:solidFill>
                  <a:srgbClr val="FF6432"/>
                </a:solidFill>
              </a:rPr>
              <a:t>命</a:t>
            </a:r>
            <a:r>
              <a:rPr lang="ja-JP" altLang="en-US" sz="5400" dirty="0" smtClean="0">
                <a:ln w="25400">
                  <a:solidFill>
                    <a:schemeClr val="tx1"/>
                  </a:solidFill>
                </a:ln>
              </a:rPr>
              <a:t>令ブロック</a:t>
            </a:r>
            <a:r>
              <a:rPr lang="en-US" altLang="ja-JP" sz="5400" dirty="0" smtClean="0">
                <a:ln w="25400">
                  <a:solidFill>
                    <a:schemeClr val="tx1"/>
                  </a:solidFill>
                </a:ln>
                <a:solidFill>
                  <a:srgbClr val="FF6432"/>
                </a:solidFill>
              </a:rPr>
              <a:t/>
            </a:r>
            <a:br>
              <a:rPr lang="en-US" altLang="ja-JP" sz="5400" dirty="0" smtClean="0">
                <a:ln w="25400">
                  <a:solidFill>
                    <a:schemeClr val="tx1"/>
                  </a:solidFill>
                </a:ln>
                <a:solidFill>
                  <a:srgbClr val="FF6432"/>
                </a:solidFill>
              </a:rPr>
            </a:br>
            <a:r>
              <a:rPr lang="en-US" altLang="ja-JP" sz="5400" dirty="0" smtClean="0">
                <a:ln w="25400">
                  <a:solidFill>
                    <a:schemeClr val="tx1"/>
                  </a:solidFill>
                </a:ln>
                <a:solidFill>
                  <a:srgbClr val="FF6432"/>
                </a:solidFill>
              </a:rPr>
              <a:t>= </a:t>
            </a:r>
            <a:r>
              <a:rPr lang="ja-JP" altLang="en-US" sz="5400" dirty="0" smtClean="0">
                <a:ln w="25400">
                  <a:solidFill>
                    <a:schemeClr val="tx1"/>
                  </a:solidFill>
                </a:ln>
                <a:solidFill>
                  <a:srgbClr val="FF6432"/>
                </a:solidFill>
              </a:rPr>
              <a:t>プログラムの命令</a:t>
            </a:r>
            <a:endParaRPr lang="en-US" altLang="ja-JP" sz="5400" dirty="0">
              <a:ln w="25400">
                <a:solidFill>
                  <a:schemeClr val="tx1"/>
                </a:solid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2182791"/>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2102330"/>
            <a:ext cx="3708558" cy="13954526"/>
          </a:xfrm>
          <a:prstGeom prst="rect">
            <a:avLst/>
          </a:prstGeom>
        </p:spPr>
      </p:pic>
      <p:sp>
        <p:nvSpPr>
          <p:cNvPr id="10" name="テキスト ボックス 9"/>
          <p:cNvSpPr txBox="1"/>
          <p:nvPr/>
        </p:nvSpPr>
        <p:spPr>
          <a:xfrm>
            <a:off x="1062000" y="3945670"/>
            <a:ext cx="2655000" cy="923330"/>
          </a:xfrm>
          <a:prstGeom prst="rect">
            <a:avLst/>
          </a:prstGeom>
          <a:noFill/>
          <a:ln w="25400">
            <a:noFill/>
          </a:ln>
        </p:spPr>
        <p:txBody>
          <a:bodyPr wrap="square" rtlCol="0">
            <a:spAutoFit/>
          </a:bodyPr>
          <a:lstStyle/>
          <a:p>
            <a:pPr algn="ctr"/>
            <a:r>
              <a:rPr lang="ja-JP" altLang="en-US" sz="5400" b="1" dirty="0" smtClean="0">
                <a:ln w="25400">
                  <a:solidFill>
                    <a:schemeClr val="tx1"/>
                  </a:solidFill>
                </a:ln>
                <a:solidFill>
                  <a:srgbClr val="FF6432"/>
                </a:solidFill>
              </a:rPr>
              <a:t>英</a:t>
            </a:r>
            <a:r>
              <a:rPr lang="ja-JP" altLang="en-US" sz="5400" b="1" dirty="0" smtClean="0">
                <a:ln w="25400">
                  <a:solidFill>
                    <a:schemeClr val="tx1"/>
                  </a:solidFill>
                </a:ln>
              </a:rPr>
              <a:t>語</a:t>
            </a:r>
            <a:endParaRPr lang="en-US" altLang="ja-JP" sz="5400" b="1" dirty="0">
              <a:ln w="25400">
                <a:solidFill>
                  <a:schemeClr val="tx1"/>
                </a:solidFill>
              </a:ln>
            </a:endParaRPr>
          </a:p>
        </p:txBody>
      </p:sp>
      <p:sp>
        <p:nvSpPr>
          <p:cNvPr id="11" name="テキスト ボックス 10"/>
          <p:cNvSpPr txBox="1"/>
          <p:nvPr/>
        </p:nvSpPr>
        <p:spPr>
          <a:xfrm>
            <a:off x="4958811" y="3945670"/>
            <a:ext cx="3078189" cy="923330"/>
          </a:xfrm>
          <a:prstGeom prst="rect">
            <a:avLst/>
          </a:prstGeom>
          <a:noFill/>
          <a:ln w="25400">
            <a:noFill/>
          </a:ln>
        </p:spPr>
        <p:txBody>
          <a:bodyPr wrap="square" rtlCol="0">
            <a:spAutoFit/>
          </a:bodyPr>
          <a:lstStyle/>
          <a:p>
            <a:pPr algn="ctr"/>
            <a:r>
              <a:rPr lang="ja-JP" altLang="en-US" sz="5400" b="1" dirty="0" smtClean="0">
                <a:ln w="25400">
                  <a:solidFill>
                    <a:schemeClr val="tx1"/>
                  </a:solidFill>
                </a:ln>
                <a:solidFill>
                  <a:srgbClr val="FF6432"/>
                </a:solidFill>
              </a:rPr>
              <a:t>日</a:t>
            </a:r>
            <a:r>
              <a:rPr lang="ja-JP" altLang="en-US" sz="5400" b="1" dirty="0" smtClean="0">
                <a:ln w="25400">
                  <a:solidFill>
                    <a:schemeClr val="tx1"/>
                  </a:solidFill>
                </a:ln>
              </a:rPr>
              <a:t>本語</a:t>
            </a:r>
            <a:endParaRPr lang="en-US" altLang="ja-JP" sz="5400" b="1" dirty="0">
              <a:ln w="25400">
                <a:solidFill>
                  <a:schemeClr val="tx1"/>
                </a:solidFill>
              </a:ln>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02000" y="798003"/>
            <a:ext cx="7424737" cy="830997"/>
          </a:xfrm>
          <a:prstGeom prst="rect">
            <a:avLst/>
          </a:prstGeom>
          <a:noFill/>
          <a:ln w="25400">
            <a:noFill/>
          </a:ln>
        </p:spPr>
        <p:txBody>
          <a:bodyPr wrap="square" rtlCol="0">
            <a:spAutoFit/>
          </a:bodyPr>
          <a:lstStyle/>
          <a:p>
            <a:r>
              <a:rPr lang="ja-JP" altLang="en-US" sz="4800" b="1" dirty="0" smtClean="0">
                <a:ln w="25400">
                  <a:solidFill>
                    <a:schemeClr val="tx1">
                      <a:alpha val="20000"/>
                    </a:schemeClr>
                  </a:solidFill>
                </a:ln>
                <a:solidFill>
                  <a:srgbClr val="FF6432"/>
                </a:solidFill>
              </a:rPr>
              <a:t>日</a:t>
            </a:r>
            <a:r>
              <a:rPr lang="ja-JP" altLang="en-US" sz="4800" b="1" dirty="0" smtClean="0">
                <a:ln w="25400">
                  <a:solidFill>
                    <a:schemeClr val="tx1">
                      <a:alpha val="20000"/>
                    </a:schemeClr>
                  </a:solidFill>
                </a:ln>
              </a:rPr>
              <a:t>本語でプログラミング</a:t>
            </a:r>
            <a:endParaRPr lang="en-US" altLang="ja-JP" sz="4800" b="1" dirty="0">
              <a:ln w="25400">
                <a:solidFill>
                  <a:schemeClr val="tx1">
                    <a:alpha val="20000"/>
                  </a:schemeClr>
                </a:solidFill>
              </a:ln>
              <a:solidFill>
                <a:srgbClr val="FF6432"/>
              </a:solidFill>
            </a:endParaRPr>
          </a:p>
        </p:txBody>
      </p:sp>
      <p:sp>
        <p:nvSpPr>
          <p:cNvPr id="5" name="左右矢印 4"/>
          <p:cNvSpPr/>
          <p:nvPr/>
        </p:nvSpPr>
        <p:spPr>
          <a:xfrm>
            <a:off x="3675286" y="4040571"/>
            <a:ext cx="1320784" cy="75409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746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2688901"/>
            <a:ext cx="4589287" cy="3170099"/>
          </a:xfrm>
          <a:prstGeom prst="rect">
            <a:avLst/>
          </a:prstGeom>
          <a:noFill/>
        </p:spPr>
        <p:txBody>
          <a:bodyPr wrap="square" rtlCol="0">
            <a:spAutoFit/>
          </a:bodyPr>
          <a:lstStyle/>
          <a:p>
            <a:r>
              <a:rPr lang="ja-JP" altLang="en-US" sz="4000" b="1" dirty="0" smtClean="0">
                <a:solidFill>
                  <a:srgbClr val="FF6432"/>
                </a:solidFill>
              </a:rPr>
              <a:t>タ</a:t>
            </a:r>
            <a:r>
              <a:rPr lang="ja-JP" altLang="en-US" sz="4000" b="1" dirty="0" smtClean="0"/>
              <a:t>イピング</a:t>
            </a:r>
            <a:r>
              <a:rPr lang="en-US" altLang="ja-JP" sz="4000" b="1" dirty="0" smtClean="0"/>
              <a:t/>
            </a:r>
            <a:br>
              <a:rPr lang="en-US" altLang="ja-JP" sz="4000" b="1" dirty="0" smtClean="0"/>
            </a:br>
            <a:endParaRPr lang="en-US" altLang="ja-JP" sz="4000" b="1" dirty="0" smtClean="0"/>
          </a:p>
          <a:p>
            <a:r>
              <a:rPr lang="ja-JP" altLang="en-US" sz="4000" b="1" dirty="0" smtClean="0">
                <a:solidFill>
                  <a:srgbClr val="FF6432"/>
                </a:solidFill>
              </a:rPr>
              <a:t>英</a:t>
            </a:r>
            <a:r>
              <a:rPr lang="ja-JP" altLang="en-US" sz="4000" b="1" dirty="0" smtClean="0">
                <a:solidFill>
                  <a:srgbClr val="000000"/>
                </a:solidFill>
              </a:rPr>
              <a:t>語</a:t>
            </a:r>
            <a:r>
              <a:rPr lang="en-US" altLang="ja-JP" sz="4000" b="1" dirty="0" smtClean="0"/>
              <a:t/>
            </a:r>
            <a:br>
              <a:rPr lang="en-US" altLang="ja-JP" sz="4000" b="1" dirty="0" smtClean="0"/>
            </a:br>
            <a:endParaRPr lang="en-US" altLang="ja-JP" sz="4000" b="1" dirty="0" smtClean="0"/>
          </a:p>
          <a:p>
            <a:r>
              <a:rPr lang="en-US" altLang="ja-JP" sz="4000" b="1" dirty="0" smtClean="0">
                <a:solidFill>
                  <a:srgbClr val="FF6432"/>
                </a:solidFill>
                <a:latin typeface="Arial Black"/>
                <a:cs typeface="Arial Black"/>
              </a:rPr>
              <a:t>R</a:t>
            </a:r>
            <a:r>
              <a:rPr lang="en-US" altLang="ja-JP" sz="4000" b="1" dirty="0" smtClean="0">
                <a:solidFill>
                  <a:srgbClr val="000000"/>
                </a:solidFill>
                <a:latin typeface="Arial Black"/>
                <a:cs typeface="Arial Black"/>
              </a:rPr>
              <a:t>uby</a:t>
            </a:r>
            <a:r>
              <a:rPr lang="ja-JP" altLang="en-US" sz="4000" b="1" dirty="0" smtClean="0">
                <a:solidFill>
                  <a:srgbClr val="000000"/>
                </a:solidFill>
              </a:rPr>
              <a:t>の文法</a:t>
            </a:r>
            <a:endParaRPr lang="en-US" altLang="ja-JP" sz="4000" b="1" dirty="0" smtClean="0">
              <a:solidFill>
                <a:srgbClr val="000000"/>
              </a:solidFill>
            </a:endParaRPr>
          </a:p>
        </p:txBody>
      </p:sp>
      <p:sp>
        <p:nvSpPr>
          <p:cNvPr id="4" name="テキスト ボックス 3"/>
          <p:cNvSpPr txBox="1"/>
          <p:nvPr/>
        </p:nvSpPr>
        <p:spPr>
          <a:xfrm>
            <a:off x="792000" y="3294000"/>
            <a:ext cx="7518629" cy="3293209"/>
          </a:xfrm>
          <a:prstGeom prst="rect">
            <a:avLst/>
          </a:prstGeom>
          <a:noFill/>
        </p:spPr>
        <p:txBody>
          <a:bodyPr wrap="square" rtlCol="0">
            <a:spAutoFit/>
          </a:bodyPr>
          <a:lstStyle/>
          <a:p>
            <a:r>
              <a:rPr lang="ja-JP" altLang="en-US" sz="4000" dirty="0" smtClean="0">
                <a:solidFill>
                  <a:srgbClr val="FF6432"/>
                </a:solidFill>
              </a:rPr>
              <a:t>➡</a:t>
            </a:r>
            <a:r>
              <a:rPr lang="ja-JP" altLang="en-US" sz="4000" b="1" dirty="0" smtClean="0">
                <a:solidFill>
                  <a:srgbClr val="FF6432"/>
                </a:solidFill>
              </a:rPr>
              <a:t>命令ブロック</a:t>
            </a:r>
            <a:endParaRPr lang="en-US" altLang="ja-JP" sz="4000" b="1" dirty="0" smtClean="0">
              <a:solidFill>
                <a:srgbClr val="FF6432"/>
              </a:solidFill>
            </a:endParaRPr>
          </a:p>
          <a:p>
            <a:endParaRPr lang="en-US" altLang="ja-JP" sz="4000" dirty="0" smtClean="0"/>
          </a:p>
          <a:p>
            <a:r>
              <a:rPr lang="ja-JP" altLang="en-US" sz="4000" dirty="0">
                <a:solidFill>
                  <a:srgbClr val="FF6432"/>
                </a:solidFill>
              </a:rPr>
              <a:t>➡ </a:t>
            </a:r>
            <a:r>
              <a:rPr lang="ja-JP" altLang="en-US" sz="4000" b="1" dirty="0" smtClean="0">
                <a:solidFill>
                  <a:srgbClr val="FF6432"/>
                </a:solidFill>
              </a:rPr>
              <a:t>日本語でプログラミング</a:t>
            </a:r>
            <a:r>
              <a:rPr lang="en-US" altLang="ja-JP" sz="4000" b="1" dirty="0">
                <a:solidFill>
                  <a:srgbClr val="FF6432"/>
                </a:solidFill>
              </a:rPr>
              <a:t/>
            </a:r>
            <a:br>
              <a:rPr lang="en-US" altLang="ja-JP" sz="4000" b="1" dirty="0">
                <a:solidFill>
                  <a:srgbClr val="FF6432"/>
                </a:solidFill>
              </a:rPr>
            </a:br>
            <a:r>
              <a:rPr lang="en-US" altLang="ja-JP" sz="4800" dirty="0" smtClean="0">
                <a:solidFill>
                  <a:srgbClr val="FF6432"/>
                </a:solidFill>
              </a:rPr>
              <a:t> </a:t>
            </a:r>
          </a:p>
          <a:p>
            <a:r>
              <a:rPr lang="ja-JP" altLang="en-US" sz="4000" dirty="0" smtClean="0">
                <a:solidFill>
                  <a:srgbClr val="FF6432"/>
                </a:solidFill>
              </a:rPr>
              <a:t>➡</a:t>
            </a:r>
            <a:r>
              <a:rPr lang="ja-JP" altLang="en-US" sz="4000" b="1" dirty="0" smtClean="0">
                <a:solidFill>
                  <a:srgbClr val="FF6432"/>
                </a:solidFill>
              </a:rPr>
              <a:t>命令ブロックの組み合わせ</a:t>
            </a:r>
            <a:endParaRPr lang="en-US" altLang="ja-JP" sz="4000" b="1" dirty="0" smtClean="0">
              <a:solidFill>
                <a:srgbClr val="FF6432"/>
              </a:solidFill>
            </a:endParaRPr>
          </a:p>
        </p:txBody>
      </p:sp>
      <p:sp>
        <p:nvSpPr>
          <p:cNvPr id="8" name="テキスト ボックス 7"/>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692771"/>
          </a:xfrm>
          <a:prstGeom prst="rect">
            <a:avLst/>
          </a:prstGeom>
          <a:noFill/>
        </p:spPr>
        <p:txBody>
          <a:bodyPr wrap="square" rtlCol="0">
            <a:spAutoFit/>
          </a:bodyPr>
          <a:lstStyle/>
          <a:p>
            <a:pPr algn="r"/>
            <a:r>
              <a:rPr lang="en-US" altLang="ja-JP" sz="6000" dirty="0" smtClean="0">
                <a:solidFill>
                  <a:srgbClr val="FF6432"/>
                </a:solidFill>
                <a:latin typeface="Arial Black"/>
                <a:cs typeface="Arial Black"/>
              </a:rPr>
              <a:t>Smalruby</a:t>
            </a:r>
          </a:p>
          <a:p>
            <a:pPr algn="r"/>
            <a:r>
              <a:rPr lang="en-US" altLang="ja-JP" sz="4400" b="1" dirty="0" smtClean="0">
                <a:latin typeface="+mn-ea"/>
              </a:rPr>
              <a:t>(</a:t>
            </a:r>
            <a:r>
              <a:rPr lang="ja-JP" altLang="en-US" sz="4400" b="1" dirty="0" smtClean="0">
                <a:latin typeface="+mn-ea"/>
              </a:rPr>
              <a:t>スモウルビー</a:t>
            </a:r>
            <a:r>
              <a:rPr lang="en-US" altLang="ja-JP" sz="4400" b="1" dirty="0" smtClean="0">
                <a:latin typeface="+mn-ea"/>
              </a:rPr>
              <a:t>)</a:t>
            </a:r>
            <a:endParaRPr lang="en-US" altLang="ja-JP" sz="5400" b="1" dirty="0" smtClean="0">
              <a:solidFill>
                <a:srgbClr val="FF6432"/>
              </a:solidFill>
              <a:latin typeface="+mn-ea"/>
            </a:endParaRPr>
          </a:p>
        </p:txBody>
      </p:sp>
      <p:sp>
        <p:nvSpPr>
          <p:cNvPr id="4" name="テキスト ボックス 3"/>
          <p:cNvSpPr txBox="1"/>
          <p:nvPr/>
        </p:nvSpPr>
        <p:spPr>
          <a:xfrm>
            <a:off x="776331" y="549000"/>
            <a:ext cx="7424738" cy="1107996"/>
          </a:xfrm>
          <a:prstGeom prst="rect">
            <a:avLst/>
          </a:prstGeom>
          <a:noFill/>
        </p:spPr>
        <p:txBody>
          <a:bodyPr wrap="square" rtlCol="0">
            <a:spAutoFit/>
          </a:bodyPr>
          <a:lstStyle/>
          <a:p>
            <a:r>
              <a:rPr lang="en-US" altLang="ja-JP" sz="6600" dirty="0" smtClean="0">
                <a:solidFill>
                  <a:srgbClr val="FF6432"/>
                </a:solidFill>
                <a:latin typeface="Arial Black"/>
                <a:cs typeface="Arial Black"/>
              </a:rPr>
              <a:t>R</a:t>
            </a:r>
            <a:r>
              <a:rPr lang="en-US" altLang="ja-JP" sz="6600" dirty="0" smtClean="0">
                <a:latin typeface="Arial Black"/>
                <a:cs typeface="Arial Black"/>
              </a:rPr>
              <a:t>uby</a:t>
            </a:r>
            <a:r>
              <a:rPr lang="en-US" altLang="ja-JP" sz="6600" dirty="0" smtClean="0">
                <a:solidFill>
                  <a:srgbClr val="FF6432"/>
                </a:solidFill>
                <a:latin typeface="Arial Black"/>
                <a:cs typeface="Arial Black"/>
              </a:rPr>
              <a:t> </a:t>
            </a:r>
            <a:r>
              <a:rPr lang="en-US" altLang="ja-JP" sz="6600" dirty="0" smtClean="0">
                <a:latin typeface="Arial Black"/>
                <a:cs typeface="Arial Black"/>
              </a:rPr>
              <a:t>+ Scratc</a:t>
            </a:r>
            <a:r>
              <a:rPr lang="en-US" altLang="ja-JP" sz="6600" dirty="0" smtClean="0">
                <a:solidFill>
                  <a:srgbClr val="FF6432"/>
                </a:solidFill>
                <a:latin typeface="Arial Black"/>
                <a:cs typeface="Arial Black"/>
              </a:rPr>
              <a:t>h</a:t>
            </a:r>
            <a:endParaRPr lang="en-US" altLang="ja-JP" sz="7200" dirty="0">
              <a:solidFill>
                <a:srgbClr val="FF6432"/>
              </a:solidFill>
              <a:latin typeface="Arial Black"/>
              <a:cs typeface="Arial Black"/>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smtClean="0"/>
              <a:t>「はっち」です、よろしく！</a:t>
            </a:r>
            <a:endParaRPr kumimoji="1" lang="ja-JP" altLang="en-US" sz="1600" b="1"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8704" y="781513"/>
            <a:ext cx="3396919" cy="27299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2" y="653671"/>
            <a:ext cx="7424738" cy="1200329"/>
          </a:xfrm>
          <a:prstGeom prst="rect">
            <a:avLst/>
          </a:prstGeom>
          <a:noFill/>
        </p:spPr>
        <p:txBody>
          <a:bodyPr wrap="square" rtlCol="0">
            <a:spAutoFit/>
          </a:bodyPr>
          <a:lstStyle/>
          <a:p>
            <a:r>
              <a:rPr lang="ja-JP" altLang="en-US" sz="7200" b="1" dirty="0" smtClean="0">
                <a:solidFill>
                  <a:schemeClr val="accent2"/>
                </a:solidFill>
                <a:latin typeface="Arial Black"/>
                <a:cs typeface="Arial Black"/>
              </a:rPr>
              <a:t>デ</a:t>
            </a:r>
            <a:r>
              <a:rPr lang="ja-JP" altLang="en-US" sz="7200" b="1" dirty="0" smtClean="0">
                <a:latin typeface="Arial Black"/>
                <a:cs typeface="Arial Black"/>
              </a:rPr>
              <a:t>モ</a:t>
            </a:r>
            <a:endParaRPr lang="en-US" altLang="ja-JP" sz="6000" b="1" dirty="0">
              <a:latin typeface="Arial Black"/>
              <a:cs typeface="Arial Black"/>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000" y="270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655" y="3339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889" y="-81000"/>
            <a:ext cx="6999111" cy="6858000"/>
          </a:xfrm>
          <a:prstGeom prst="rect">
            <a:avLst/>
          </a:prstGeom>
        </p:spPr>
      </p:pic>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KIDS,</a:t>
            </a:r>
            <a:b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RUBY,</a:t>
            </a:r>
            <a:b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FUN!</a:t>
            </a:r>
            <a:endParaRPr kumimoji="1" lang="ja-JP" altLang="en-US" sz="11500" dirty="0">
              <a:ln>
                <a:solidFill>
                  <a:schemeClr val="bg1"/>
                </a:solidFill>
              </a:ln>
              <a:effectLst>
                <a:outerShdw blurRad="50800" dist="88900" dir="2700000" algn="tl" rotWithShape="0">
                  <a:prstClr val="black">
                    <a:alpha val="40000"/>
                  </a:prstClr>
                </a:outerShdw>
              </a:effectLst>
              <a:latin typeface="Arial Black"/>
              <a:cs typeface="Arial Black"/>
            </a:endParaRPr>
          </a:p>
        </p:txBody>
      </p:sp>
      <p:sp>
        <p:nvSpPr>
          <p:cNvPr id="6" name="テキスト ボックス 5"/>
          <p:cNvSpPr txBox="1"/>
          <p:nvPr/>
        </p:nvSpPr>
        <p:spPr>
          <a:xfrm>
            <a:off x="747000" y="5840336"/>
            <a:ext cx="4545000" cy="738664"/>
          </a:xfrm>
          <a:prstGeom prst="rect">
            <a:avLst/>
          </a:prstGeom>
          <a:noFill/>
        </p:spPr>
        <p:txBody>
          <a:bodyPr wrap="square" rtlCol="0">
            <a:spAutoFit/>
          </a:bodyPr>
          <a:lstStyle/>
          <a:p>
            <a:r>
              <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sz="1400"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団長　高尾宏治</a:t>
            </a:r>
            <a:endParaRPr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第７回フクオカ</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大賞</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 2015/1/23</a:t>
            </a:r>
            <a:endParaRPr kumimoji="1" lang="ja-JP" altLang="en-US" sz="1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970044"/>
          </a:xfrm>
          <a:prstGeom prst="rect">
            <a:avLst/>
          </a:prstGeom>
          <a:noFill/>
        </p:spPr>
        <p:txBody>
          <a:bodyPr wrap="square" rtlCol="0">
            <a:spAutoFit/>
          </a:bodyPr>
          <a:lstStyle/>
          <a:p>
            <a:pPr algn="ctr"/>
            <a:r>
              <a:rPr lang="en-US" altLang="ja-JP" sz="11500" b="1" dirty="0" smtClean="0">
                <a:solidFill>
                  <a:srgbClr val="FF6432"/>
                </a:solidFill>
              </a:rPr>
              <a:t>S</a:t>
            </a:r>
            <a:r>
              <a:rPr lang="en-US" altLang="ja-JP" sz="11500" b="1" dirty="0" smtClean="0"/>
              <a:t>malruby</a:t>
            </a:r>
          </a:p>
          <a:p>
            <a:pPr algn="ctr"/>
            <a:r>
              <a:rPr lang="en-US" altLang="ja-JP" sz="6600" b="1" dirty="0" smtClean="0">
                <a:latin typeface="+mn-ea"/>
              </a:rPr>
              <a:t>(</a:t>
            </a:r>
            <a:r>
              <a:rPr lang="ja-JP" altLang="en-US" sz="6600" b="1" dirty="0" smtClean="0">
                <a:latin typeface="+mn-ea"/>
              </a:rPr>
              <a:t>スモウルビー</a:t>
            </a:r>
            <a:r>
              <a:rPr lang="en-US" altLang="ja-JP" sz="6600" b="1" dirty="0" smtClean="0">
                <a:latin typeface="+mn-ea"/>
              </a:rPr>
              <a:t>)</a:t>
            </a:r>
            <a:endParaRPr lang="en-US" altLang="ja-JP" sz="6600" b="1" dirty="0">
              <a:solidFill>
                <a:srgbClr val="FF6432"/>
              </a:solidFill>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54326" t="15017" r="3142" b="26679"/>
          <a:stretch/>
        </p:blipFill>
        <p:spPr>
          <a:xfrm>
            <a:off x="747713" y="2061784"/>
            <a:ext cx="2908106" cy="320384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5023337"/>
            <a:ext cx="7605000" cy="1015663"/>
          </a:xfrm>
          <a:prstGeom prst="rect">
            <a:avLst/>
          </a:prstGeom>
          <a:noFill/>
        </p:spPr>
        <p:txBody>
          <a:bodyPr wrap="square" rtlCol="0">
            <a:spAutoFit/>
          </a:bodyPr>
          <a:lstStyle/>
          <a:p>
            <a:pPr algn="r"/>
            <a:r>
              <a:rPr lang="en-US" altLang="ja-JP" sz="6000" dirty="0" smtClean="0">
                <a:latin typeface="Arial Black"/>
                <a:cs typeface="Arial Black"/>
              </a:rPr>
              <a:t>Rub</a:t>
            </a:r>
            <a:r>
              <a:rPr lang="en-US" altLang="ja-JP" sz="6000" dirty="0" smtClean="0">
                <a:solidFill>
                  <a:srgbClr val="000000"/>
                </a:solidFill>
                <a:latin typeface="Arial Black"/>
                <a:cs typeface="Arial Black"/>
              </a:rPr>
              <a:t>y</a:t>
            </a:r>
            <a:r>
              <a:rPr lang="ja-JP" altLang="en-US" sz="6000" b="1" dirty="0" smtClean="0">
                <a:solidFill>
                  <a:srgbClr val="FF6633"/>
                </a:solidFill>
              </a:rPr>
              <a:t>へ</a:t>
            </a:r>
            <a:endParaRPr lang="en-US" altLang="ja-JP" sz="6000" b="1" dirty="0" smtClean="0">
              <a:solidFill>
                <a:srgbClr val="FF6633"/>
              </a:solidFill>
            </a:endParaRPr>
          </a:p>
        </p:txBody>
      </p:sp>
      <p:sp>
        <p:nvSpPr>
          <p:cNvPr id="9" name="右矢印 8"/>
          <p:cNvSpPr/>
          <p:nvPr/>
        </p:nvSpPr>
        <p:spPr>
          <a:xfrm>
            <a:off x="3861350" y="3300903"/>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02000" y="639000"/>
            <a:ext cx="7605000" cy="1015663"/>
          </a:xfrm>
          <a:prstGeom prst="rect">
            <a:avLst/>
          </a:prstGeom>
          <a:noFill/>
        </p:spPr>
        <p:txBody>
          <a:bodyPr wrap="square" rtlCol="0">
            <a:spAutoFit/>
          </a:bodyPr>
          <a:lstStyle/>
          <a:p>
            <a:r>
              <a:rPr lang="ja-JP" altLang="en-US" sz="6000" b="1" dirty="0" smtClean="0">
                <a:solidFill>
                  <a:srgbClr val="FF6633"/>
                </a:solidFill>
              </a:rPr>
              <a:t>命</a:t>
            </a:r>
            <a:r>
              <a:rPr lang="ja-JP" altLang="en-US" sz="6000" b="1" dirty="0" smtClean="0">
                <a:solidFill>
                  <a:srgbClr val="000000"/>
                </a:solidFill>
              </a:rPr>
              <a:t>令ブロックから</a:t>
            </a:r>
            <a:endParaRPr lang="en-US" altLang="ja-JP" sz="5400" b="1" dirty="0" smtClean="0">
              <a:solidFill>
                <a:srgbClr val="000000"/>
              </a:solidFill>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2736761" y="4078619"/>
            <a:ext cx="2693432" cy="776757"/>
          </a:xfrm>
          <a:prstGeom prst="rect">
            <a:avLst/>
          </a:prstGeom>
        </p:spPr>
      </p:pic>
      <p:sp>
        <p:nvSpPr>
          <p:cNvPr id="5" name="右矢印 4"/>
          <p:cNvSpPr/>
          <p:nvPr/>
        </p:nvSpPr>
        <p:spPr>
          <a:xfrm rot="5400000">
            <a:off x="3449703" y="2661297"/>
            <a:ext cx="1135511" cy="1320917"/>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2767127" y="167448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978337"/>
            <a:ext cx="7605000" cy="1015663"/>
          </a:xfrm>
          <a:prstGeom prst="rect">
            <a:avLst/>
          </a:prstGeom>
          <a:noFill/>
        </p:spPr>
        <p:txBody>
          <a:bodyPr wrap="square" rtlCol="0">
            <a:spAutoFit/>
          </a:bodyPr>
          <a:lstStyle/>
          <a:p>
            <a:pPr algn="r"/>
            <a:r>
              <a:rPr lang="ja-JP" altLang="en-US" sz="6000" b="1" dirty="0" smtClean="0"/>
              <a:t>命令ブロック</a:t>
            </a:r>
            <a:r>
              <a:rPr lang="ja-JP" altLang="en-US" sz="6000" b="1" dirty="0" smtClean="0">
                <a:solidFill>
                  <a:srgbClr val="FF6432"/>
                </a:solidFill>
              </a:rPr>
              <a:t>へ</a:t>
            </a:r>
            <a:endParaRPr lang="en-US" altLang="ja-JP" sz="6000" b="1" dirty="0" smtClean="0">
              <a:solidFill>
                <a:srgbClr val="FF6432"/>
              </a:solidFill>
            </a:endParaRPr>
          </a:p>
        </p:txBody>
      </p:sp>
      <p:sp>
        <p:nvSpPr>
          <p:cNvPr id="8" name="テキスト ボックス 7"/>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R</a:t>
            </a:r>
            <a:r>
              <a:rPr lang="en-US" altLang="ja-JP" sz="6000" dirty="0" smtClean="0">
                <a:latin typeface="Arial Black"/>
                <a:cs typeface="Arial Black"/>
              </a:rPr>
              <a:t>uby</a:t>
            </a:r>
            <a:r>
              <a:rPr lang="ja-JP" altLang="en-US" sz="6000" b="1" dirty="0" smtClean="0">
                <a:latin typeface="Arial Black"/>
                <a:cs typeface="Arial Black"/>
              </a:rPr>
              <a:t>から</a:t>
            </a:r>
            <a:endParaRPr lang="en-US" altLang="ja-JP" sz="6000" b="1" dirty="0" smtClean="0">
              <a:solidFill>
                <a:srgbClr val="FF6633"/>
              </a:solidFill>
              <a:latin typeface="Arial Black"/>
              <a:cs typeface="Arial Black"/>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6" name="テキスト ボックス 5"/>
          <p:cNvSpPr txBox="1"/>
          <p:nvPr/>
        </p:nvSpPr>
        <p:spPr>
          <a:xfrm>
            <a:off x="735974" y="2289880"/>
            <a:ext cx="7436476" cy="2369880"/>
          </a:xfrm>
          <a:prstGeom prst="rect">
            <a:avLst/>
          </a:prstGeom>
          <a:noFill/>
        </p:spPr>
        <p:txBody>
          <a:bodyPr wrap="square" rtlCol="0">
            <a:spAutoFit/>
          </a:bodyPr>
          <a:lstStyle/>
          <a:p>
            <a:pPr algn="ctr"/>
            <a:r>
              <a:rPr lang="en-US" altLang="ja-JP" sz="5400" dirty="0" smtClean="0">
                <a:solidFill>
                  <a:srgbClr val="FF6432"/>
                </a:solidFill>
                <a:effectLst>
                  <a:outerShdw blurRad="50800" dist="101600" dir="5400000" algn="t" rotWithShape="0">
                    <a:prstClr val="black">
                      <a:alpha val="40000"/>
                    </a:prstClr>
                  </a:outerShdw>
                </a:effectLst>
                <a:latin typeface="Arial Black"/>
                <a:cs typeface="Arial Black"/>
              </a:rPr>
              <a:t>K</a:t>
            </a:r>
            <a:r>
              <a:rPr lang="en-US" altLang="ja-JP" sz="5400" dirty="0" smtClean="0">
                <a:solidFill>
                  <a:schemeClr val="bg1"/>
                </a:solidFill>
                <a:effectLst>
                  <a:outerShdw blurRad="50800" dist="101600" dir="5400000" algn="t" rotWithShape="0">
                    <a:prstClr val="black">
                      <a:alpha val="40000"/>
                    </a:prstClr>
                  </a:outerShdw>
                </a:effectLst>
                <a:latin typeface="Arial Black"/>
                <a:cs typeface="Arial Black"/>
              </a:rPr>
              <a:t>IDS WANTED TO CODE </a:t>
            </a:r>
            <a:r>
              <a:rPr lang="en-US" altLang="ja-JP" sz="5400" dirty="0" smtClean="0">
                <a:solidFill>
                  <a:srgbClr val="FF6432"/>
                </a:solidFill>
                <a:effectLst>
                  <a:outerShdw blurRad="50800" dist="101600" dir="5400000" algn="t" rotWithShape="0">
                    <a:prstClr val="black">
                      <a:alpha val="40000"/>
                    </a:prstClr>
                  </a:outerShdw>
                </a:effectLst>
                <a:latin typeface="Arial Black"/>
                <a:cs typeface="Arial Black"/>
              </a:rPr>
              <a:t>DIRECTLY!</a:t>
            </a:r>
          </a:p>
          <a:p>
            <a:pPr algn="ctr"/>
            <a:r>
              <a:rPr lang="ja-JP" altLang="en-US" sz="4000" b="1" dirty="0" smtClean="0">
                <a:solidFill>
                  <a:srgbClr val="FF6432"/>
                </a:solidFill>
                <a:effectLst>
                  <a:outerShdw blurRad="50800" dist="101600" dir="5400000" algn="t" rotWithShape="0">
                    <a:prstClr val="black">
                      <a:alpha val="40000"/>
                    </a:prstClr>
                  </a:outerShdw>
                </a:effectLst>
              </a:rPr>
              <a:t>直接打ちたい！</a:t>
            </a:r>
            <a:endParaRPr lang="en-US" altLang="ja-JP" sz="4000" b="1" dirty="0">
              <a:solidFill>
                <a:srgbClr val="FF6432"/>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332139583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smtClean="0">
                <a:solidFill>
                  <a:schemeClr val="tx1">
                    <a:lumMod val="50000"/>
                    <a:lumOff val="50000"/>
                  </a:schemeClr>
                </a:solidFill>
              </a:rPr>
              <a:t>Emacs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grpSp>
        <p:nvGrpSpPr>
          <p:cNvPr id="2" name="グループ化 1"/>
          <p:cNvGrpSpPr/>
          <p:nvPr/>
        </p:nvGrpSpPr>
        <p:grpSpPr>
          <a:xfrm>
            <a:off x="5458578" y="560463"/>
            <a:ext cx="2637245" cy="2603705"/>
            <a:chOff x="5458578" y="560463"/>
            <a:chExt cx="2637245" cy="2603705"/>
          </a:xfrm>
        </p:grpSpPr>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Tree>
    <p:extLst>
      <p:ext uri="{BB962C8B-B14F-4D97-AF65-F5344CB8AC3E}">
        <p14:creationId xmlns:p14="http://schemas.microsoft.com/office/powerpoint/2010/main" val="3512025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ja-JP" altLang="en-US" sz="19900" b="1" dirty="0" smtClean="0">
                <a:solidFill>
                  <a:schemeClr val="bg1"/>
                </a:solidFill>
              </a:rPr>
              <a:t>成果</a:t>
            </a:r>
            <a:endParaRPr lang="en-US" altLang="ja-JP" sz="7200" b="1" dirty="0" smtClean="0">
              <a:solidFill>
                <a:schemeClr val="bg1"/>
              </a:solidFill>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336">
            <a:off x="3533001" y="1480060"/>
            <a:ext cx="4977415" cy="4861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テキスト ボックス 2"/>
          <p:cNvSpPr txBox="1"/>
          <p:nvPr/>
        </p:nvSpPr>
        <p:spPr>
          <a:xfrm>
            <a:off x="747713" y="1211574"/>
            <a:ext cx="7424737" cy="4647426"/>
          </a:xfrm>
          <a:prstGeom prst="rect">
            <a:avLst/>
          </a:prstGeom>
          <a:noFill/>
          <a:ln w="57150">
            <a:noFill/>
          </a:ln>
        </p:spPr>
        <p:txBody>
          <a:bodyPr wrap="square" rtlCol="0">
            <a:spAutoFit/>
          </a:bodyPr>
          <a:lstStyle/>
          <a:p>
            <a:r>
              <a:rPr kumimoji="1" lang="ja-JP" altLang="en-US" sz="4800" b="1" dirty="0" smtClean="0"/>
              <a:t>島根県松江市</a:t>
            </a:r>
            <a:endParaRPr kumimoji="1" lang="en-US" altLang="ja-JP" sz="4800" b="1" dirty="0" smtClean="0"/>
          </a:p>
          <a:p>
            <a:r>
              <a:rPr lang="ja-JP" altLang="en-US" sz="9600" b="1" dirty="0" smtClean="0">
                <a:ln>
                  <a:solidFill>
                    <a:schemeClr val="tx1"/>
                  </a:solidFill>
                </a:ln>
                <a:solidFill>
                  <a:srgbClr val="FF6432"/>
                </a:solidFill>
              </a:rPr>
              <a:t>全市立中で</a:t>
            </a:r>
            <a:endParaRPr lang="en-US" altLang="ja-JP" sz="9600" b="1" dirty="0" smtClean="0">
              <a:ln>
                <a:solidFill>
                  <a:schemeClr val="tx1"/>
                </a:solidFill>
              </a:ln>
              <a:solidFill>
                <a:srgbClr val="FF6432"/>
              </a:solidFill>
            </a:endParaRPr>
          </a:p>
          <a:p>
            <a:r>
              <a:rPr lang="en-US" altLang="ja-JP" sz="9600" b="1" dirty="0" smtClean="0">
                <a:ln>
                  <a:solidFill>
                    <a:schemeClr val="tx1"/>
                  </a:solidFill>
                </a:ln>
                <a:solidFill>
                  <a:srgbClr val="FF6432"/>
                </a:solidFill>
                <a:latin typeface="Arial Black"/>
                <a:cs typeface="Arial Black"/>
              </a:rPr>
              <a:t>Ruby</a:t>
            </a:r>
            <a:r>
              <a:rPr lang="ja-JP" altLang="en-US" sz="9600" b="1" dirty="0" smtClean="0">
                <a:ln>
                  <a:solidFill>
                    <a:schemeClr val="tx1"/>
                  </a:solidFill>
                </a:ln>
                <a:solidFill>
                  <a:srgbClr val="FF6432"/>
                </a:solidFill>
              </a:rPr>
              <a:t>授業</a:t>
            </a:r>
            <a:endParaRPr lang="en-US" altLang="ja-JP" sz="9600" b="1" dirty="0" smtClean="0">
              <a:ln>
                <a:solidFill>
                  <a:schemeClr val="tx1"/>
                </a:solidFill>
              </a:ln>
              <a:solidFill>
                <a:srgbClr val="FF6432"/>
              </a:solidFill>
            </a:endParaRPr>
          </a:p>
          <a:p>
            <a:endParaRPr lang="en-US" altLang="ja-JP" sz="3600" b="1" dirty="0"/>
          </a:p>
          <a:p>
            <a:r>
              <a:rPr lang="en-US" altLang="ja-JP" sz="2000" dirty="0" smtClean="0"/>
              <a:t>2014/09/04 </a:t>
            </a:r>
            <a:r>
              <a:rPr lang="ja-JP" altLang="en-US" sz="2000" dirty="0" smtClean="0"/>
              <a:t>山陰中央新報より</a:t>
            </a:r>
            <a:endParaRPr kumimoji="1" lang="ja-JP" altLang="en-US" sz="2000" dirty="0"/>
          </a:p>
        </p:txBody>
      </p:sp>
    </p:spTree>
    <p:extLst>
      <p:ext uri="{BB962C8B-B14F-4D97-AF65-F5344CB8AC3E}">
        <p14:creationId xmlns:p14="http://schemas.microsoft.com/office/powerpoint/2010/main" val="36390301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43348"/>
            <a:ext cx="7424738" cy="4893647"/>
          </a:xfrm>
          <a:prstGeom prst="rect">
            <a:avLst/>
          </a:prstGeom>
          <a:noFill/>
        </p:spPr>
        <p:txBody>
          <a:bodyPr wrap="square" rtlCol="0">
            <a:spAutoFit/>
          </a:bodyPr>
          <a:lstStyle/>
          <a:p>
            <a:r>
              <a:rPr lang="en-US" altLang="ja-JP" sz="8000" dirty="0" smtClean="0">
                <a:solidFill>
                  <a:srgbClr val="FF6633"/>
                </a:solidFill>
                <a:latin typeface="Arial Black"/>
                <a:cs typeface="Arial Black"/>
              </a:rPr>
              <a:t>R</a:t>
            </a:r>
            <a:r>
              <a:rPr lang="en-US" altLang="ja-JP" sz="8000" dirty="0" smtClean="0">
                <a:latin typeface="Arial Black"/>
                <a:cs typeface="Arial Black"/>
              </a:rPr>
              <a:t>uby</a:t>
            </a:r>
          </a:p>
          <a:p>
            <a:r>
              <a:rPr lang="ja-JP" altLang="en-US" sz="8000" b="1" dirty="0" smtClean="0"/>
              <a:t>プログラミング</a:t>
            </a:r>
            <a:endParaRPr lang="en-US" altLang="ja-JP" sz="8000" b="1" dirty="0" smtClean="0"/>
          </a:p>
          <a:p>
            <a:r>
              <a:rPr lang="ja-JP" altLang="en-US" sz="8000" b="1" dirty="0" smtClean="0"/>
              <a:t>少年団</a:t>
            </a:r>
            <a:endParaRPr lang="en-US" altLang="ja-JP" sz="8000" b="1" dirty="0" smtClean="0"/>
          </a:p>
          <a:p>
            <a:r>
              <a:rPr lang="ja-JP" altLang="en-US" sz="6600" b="1" dirty="0" smtClean="0"/>
              <a:t>（</a:t>
            </a:r>
            <a:r>
              <a:rPr lang="en-US" altLang="ja-JP" sz="6600" b="1" dirty="0" smtClean="0"/>
              <a:t>2014</a:t>
            </a:r>
            <a:r>
              <a:rPr lang="ja-JP" altLang="en-US" sz="6600" b="1" dirty="0" smtClean="0"/>
              <a:t>年</a:t>
            </a:r>
            <a:r>
              <a:rPr lang="en-US" altLang="ja-JP" sz="6600" b="1" dirty="0" smtClean="0"/>
              <a:t>4</a:t>
            </a:r>
            <a:r>
              <a:rPr lang="ja-JP" altLang="en-US" sz="6600" b="1" dirty="0" smtClean="0"/>
              <a:t>月</a:t>
            </a:r>
            <a:r>
              <a:rPr lang="en-US" altLang="ja-JP" sz="6600" b="1" dirty="0" smtClean="0"/>
              <a:t>〜</a:t>
            </a:r>
            <a:r>
              <a:rPr lang="ja-JP" altLang="en-US" sz="6600" b="1" dirty="0" smtClean="0"/>
              <a:t>）</a:t>
            </a:r>
            <a:endParaRPr lang="en-US" altLang="ja-JP" sz="6600" b="1" dirty="0" smtClean="0"/>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355313"/>
          </a:xfrm>
          <a:prstGeom prst="rect">
            <a:avLst/>
          </a:prstGeom>
          <a:noFill/>
        </p:spPr>
        <p:txBody>
          <a:bodyPr wrap="square" rtlCol="0">
            <a:spAutoFit/>
          </a:bodyPr>
          <a:lstStyle/>
          <a:p>
            <a:pPr marL="350838" indent="-350838"/>
            <a:r>
              <a:rPr lang="en-US" altLang="ja-JP" sz="4800" b="1" dirty="0" smtClean="0">
                <a:solidFill>
                  <a:srgbClr val="FF6633"/>
                </a:solidFill>
                <a:latin typeface="Arial Black"/>
                <a:cs typeface="Arial Black"/>
              </a:rPr>
              <a:t>“</a:t>
            </a:r>
            <a:r>
              <a:rPr lang="ja-JP" altLang="en-US" sz="4800" b="1" dirty="0"/>
              <a:t>一人でも多くの青少年にプログラミングの喜びを</a:t>
            </a:r>
            <a:r>
              <a:rPr lang="ja-JP" altLang="en-US" sz="4800" b="1" dirty="0" smtClean="0"/>
              <a:t>！</a:t>
            </a:r>
            <a:r>
              <a:rPr lang="en-US" altLang="ja-JP" sz="5400" dirty="0" smtClean="0">
                <a:solidFill>
                  <a:srgbClr val="FF6432"/>
                </a:solidFill>
                <a:latin typeface="Arial Black"/>
                <a:cs typeface="Arial Black"/>
              </a:rPr>
              <a:t>”</a:t>
            </a:r>
            <a:endParaRPr lang="en-US" altLang="ja-JP" sz="5400" dirty="0">
              <a:solidFill>
                <a:srgbClr val="FF6432"/>
              </a:solidFill>
              <a:latin typeface="Arial Black"/>
              <a:cs typeface="Arial Black"/>
            </a:endParaRPr>
          </a:p>
          <a:p>
            <a:pPr marL="350838" indent="-350838"/>
            <a:r>
              <a:rPr lang="en-US" altLang="ja-JP" sz="4800" dirty="0" smtClean="0">
                <a:solidFill>
                  <a:srgbClr val="FF6633"/>
                </a:solidFill>
                <a:latin typeface="Arial Black"/>
                <a:cs typeface="Arial Black"/>
              </a:rPr>
              <a:t>“</a:t>
            </a:r>
            <a:r>
              <a:rPr lang="ja-JP" altLang="en-US" sz="4800" b="1" dirty="0"/>
              <a:t>プログラミングを通じて青少年とネット社会との関わり方を考える組織を地域社会の中に！</a:t>
            </a:r>
            <a:r>
              <a:rPr lang="en-US" altLang="ja-JP" sz="4800" dirty="0" smtClean="0">
                <a:solidFill>
                  <a:srgbClr val="FF6432"/>
                </a:solidFill>
                <a:latin typeface="Arial Black"/>
                <a:cs typeface="Arial Black"/>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386090"/>
          </a:xfrm>
          <a:prstGeom prst="rect">
            <a:avLst/>
          </a:prstGeom>
          <a:noFill/>
        </p:spPr>
        <p:txBody>
          <a:bodyPr wrap="square" rtlCol="0">
            <a:spAutoFit/>
          </a:bodyPr>
          <a:lstStyle/>
          <a:p>
            <a:r>
              <a:rPr lang="ja-JP" altLang="en-US" sz="6000" b="1" dirty="0" smtClean="0"/>
              <a:t>１</a:t>
            </a:r>
            <a:r>
              <a:rPr lang="ja-JP" altLang="en-US" sz="6000" b="1" dirty="0" smtClean="0">
                <a:solidFill>
                  <a:srgbClr val="000000"/>
                </a:solidFill>
              </a:rPr>
              <a:t>日</a:t>
            </a:r>
            <a:r>
              <a:rPr lang="en-US" altLang="ja-JP" sz="6000" b="1" dirty="0" smtClean="0">
                <a:solidFill>
                  <a:srgbClr val="000000"/>
                </a:solidFill>
                <a:latin typeface="Arial Black"/>
                <a:cs typeface="Arial Black"/>
              </a:rPr>
              <a:t>Ruby</a:t>
            </a:r>
          </a:p>
          <a:p>
            <a:r>
              <a:rPr lang="ja-JP" altLang="en-US" sz="6000" b="1" dirty="0" smtClean="0"/>
              <a:t>プログラミング体験</a:t>
            </a:r>
            <a:endParaRPr lang="en-US" altLang="ja-JP" sz="6000" b="1" dirty="0" smtClean="0"/>
          </a:p>
          <a:p>
            <a:r>
              <a:rPr lang="ja-JP" altLang="en-US" sz="4800" b="1" dirty="0" smtClean="0">
                <a:solidFill>
                  <a:srgbClr val="000000"/>
                </a:solidFill>
              </a:rPr>
              <a:t>（</a:t>
            </a:r>
            <a:r>
              <a:rPr lang="en-US" altLang="ja-JP" sz="4800" b="1" dirty="0" smtClean="0">
                <a:solidFill>
                  <a:srgbClr val="000000"/>
                </a:solidFill>
              </a:rPr>
              <a:t>2014</a:t>
            </a:r>
            <a:r>
              <a:rPr lang="ja-JP" altLang="en-US" sz="4800" b="1" dirty="0" smtClean="0">
                <a:solidFill>
                  <a:srgbClr val="000000"/>
                </a:solidFill>
              </a:rPr>
              <a:t>年</a:t>
            </a:r>
            <a:r>
              <a:rPr lang="en-US" altLang="ja-JP" sz="4800" b="1" dirty="0" smtClean="0">
                <a:solidFill>
                  <a:srgbClr val="000000"/>
                </a:solidFill>
              </a:rPr>
              <a:t>5</a:t>
            </a:r>
            <a:r>
              <a:rPr lang="ja-JP" altLang="en-US" sz="4800" b="1" dirty="0" smtClean="0">
                <a:solidFill>
                  <a:srgbClr val="000000"/>
                </a:solidFill>
              </a:rPr>
              <a:t>月</a:t>
            </a:r>
            <a:r>
              <a:rPr lang="en-US" altLang="ja-JP" sz="4800" b="1" dirty="0" smtClean="0">
                <a:solidFill>
                  <a:srgbClr val="000000"/>
                </a:solidFill>
              </a:rPr>
              <a:t>〜</a:t>
            </a:r>
            <a:r>
              <a:rPr lang="ja-JP" altLang="en-US" sz="4800" b="1" dirty="0" smtClean="0">
                <a:solidFill>
                  <a:srgbClr val="000000"/>
                </a:solidFill>
              </a:rPr>
              <a:t>）</a:t>
            </a:r>
            <a:endParaRPr lang="en-US" altLang="ja-JP" sz="4800" b="1" dirty="0">
              <a:solidFill>
                <a:srgbClr val="000000"/>
              </a:solidFill>
            </a:endParaRPr>
          </a:p>
          <a:p>
            <a:r>
              <a:rPr lang="en-US" altLang="ja-JP" sz="3200" b="1" dirty="0" smtClean="0">
                <a:solidFill>
                  <a:srgbClr val="FF6432"/>
                </a:solidFill>
              </a:rPr>
              <a:t> </a:t>
            </a:r>
            <a:r>
              <a:rPr lang="en-US" altLang="ja-JP" sz="8000" b="1" dirty="0" smtClean="0">
                <a:solidFill>
                  <a:srgbClr val="FF6432"/>
                </a:solidFill>
              </a:rPr>
              <a:t> </a:t>
            </a:r>
            <a:endParaRPr lang="en-US" altLang="ja-JP" sz="4800" b="1" dirty="0" smtClean="0">
              <a:solidFill>
                <a:srgbClr val="FF6432"/>
              </a:solidFill>
            </a:endParaRPr>
          </a:p>
          <a:p>
            <a:pPr algn="r"/>
            <a:r>
              <a:rPr lang="ja-JP" altLang="en-US" sz="4400" b="1" dirty="0"/>
              <a:t>毎月第３</a:t>
            </a:r>
            <a:r>
              <a:rPr lang="ja-JP" altLang="en-US" sz="4400" b="1" dirty="0" smtClean="0"/>
              <a:t>日曜日</a:t>
            </a:r>
          </a:p>
          <a:p>
            <a:pPr algn="r"/>
            <a:r>
              <a:rPr lang="ja-JP" altLang="en-US" sz="4400" b="1" dirty="0" smtClean="0">
                <a:solidFill>
                  <a:srgbClr val="FF6432"/>
                </a:solidFill>
              </a:rPr>
              <a:t>しまね家庭の日＝家族限定</a:t>
            </a:r>
            <a:endParaRPr lang="en-US" altLang="ja-JP" sz="4800" b="1" dirty="0" smtClean="0">
              <a:solidFill>
                <a:srgbClr val="FF6432"/>
              </a:solidFill>
            </a:endParaRPr>
          </a:p>
        </p:txBody>
      </p:sp>
    </p:spTree>
    <p:extLst>
      <p:ext uri="{BB962C8B-B14F-4D97-AF65-F5344CB8AC3E}">
        <p14:creationId xmlns:p14="http://schemas.microsoft.com/office/powerpoint/2010/main" val="379366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00" y="324000"/>
            <a:ext cx="4455000" cy="297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000" y="726355"/>
            <a:ext cx="7515450" cy="5524589"/>
          </a:xfrm>
          <a:prstGeom prst="rect">
            <a:avLst/>
          </a:prstGeom>
          <a:noFill/>
          <a:ln>
            <a:noFill/>
          </a:ln>
        </p:spPr>
        <p:txBody>
          <a:bodyPr wrap="square" rtlCol="0">
            <a:spAutoFit/>
          </a:bodyPr>
          <a:lstStyle/>
          <a:p>
            <a:r>
              <a:rPr kumimoji="1" lang="ja-JP" altLang="en-US" sz="6000" b="1" dirty="0" smtClean="0">
                <a:solidFill>
                  <a:srgbClr val="FF6633"/>
                </a:solidFill>
                <a:latin typeface="+mj-ea"/>
                <a:ea typeface="+mj-ea"/>
              </a:rPr>
              <a:t>高尾</a:t>
            </a:r>
            <a:r>
              <a:rPr kumimoji="1" lang="en-US" altLang="ja-JP" sz="6000" b="1" dirty="0" smtClean="0">
                <a:solidFill>
                  <a:srgbClr val="FF6633"/>
                </a:solidFill>
                <a:latin typeface="+mj-ea"/>
                <a:ea typeface="+mj-ea"/>
              </a:rPr>
              <a:t> </a:t>
            </a:r>
            <a:r>
              <a:rPr kumimoji="1" lang="ja-JP" altLang="en-US" sz="6000" b="1" dirty="0" smtClean="0">
                <a:solidFill>
                  <a:srgbClr val="FF6633"/>
                </a:solidFill>
                <a:latin typeface="+mj-ea"/>
                <a:ea typeface="+mj-ea"/>
              </a:rPr>
              <a:t>宏治</a:t>
            </a:r>
            <a:endParaRPr kumimoji="1" lang="en-US" altLang="ja-JP" sz="6000" b="1" dirty="0" smtClean="0">
              <a:latin typeface="+mj-ea"/>
              <a:ea typeface="+mj-ea"/>
            </a:endParaRPr>
          </a:p>
          <a:p>
            <a:endParaRPr lang="en-US" altLang="ja-JP" sz="3200" b="1" dirty="0" smtClean="0">
              <a:ln w="25400">
                <a:noFill/>
              </a:ln>
              <a:solidFill>
                <a:srgbClr val="FF6432"/>
              </a:solidFill>
            </a:endParaRPr>
          </a:p>
          <a:p>
            <a:endParaRPr lang="en-US" altLang="ja-JP" sz="3200" b="1" dirty="0">
              <a:ln w="25400">
                <a:noFill/>
              </a:ln>
              <a:solidFill>
                <a:srgbClr val="FF6432"/>
              </a:solidFill>
            </a:endParaRPr>
          </a:p>
          <a:p>
            <a:endParaRPr lang="en-US" altLang="ja-JP" sz="3200" b="1" dirty="0" smtClean="0">
              <a:ln w="25400">
                <a:noFill/>
              </a:ln>
              <a:solidFill>
                <a:srgbClr val="FF6432"/>
              </a:solidFill>
            </a:endParaRPr>
          </a:p>
          <a:p>
            <a:r>
              <a:rPr lang="en-US" altLang="ja-JP" sz="2400" b="1" dirty="0" smtClean="0">
                <a:ln w="25400">
                  <a:noFill/>
                </a:ln>
                <a:solidFill>
                  <a:srgbClr val="FF6432"/>
                </a:solidFill>
              </a:rPr>
              <a:t> </a:t>
            </a:r>
            <a:endParaRPr lang="en-US" altLang="ja-JP" sz="2400" b="1" dirty="0">
              <a:ln w="25400">
                <a:noFill/>
              </a:ln>
              <a:solidFill>
                <a:srgbClr val="FF6432"/>
              </a:solidFill>
            </a:endParaRPr>
          </a:p>
          <a:p>
            <a:r>
              <a:rPr lang="ja-JP" altLang="en-US" sz="3200" b="1" dirty="0" smtClean="0">
                <a:ln w="12700">
                  <a:noFill/>
                </a:ln>
                <a:solidFill>
                  <a:srgbClr val="FF6432"/>
                </a:solidFill>
                <a:latin typeface="Arial Black"/>
                <a:ea typeface="+mj-ea"/>
                <a:cs typeface="Arial Black"/>
              </a:rPr>
              <a:t>Ｒ</a:t>
            </a:r>
            <a:r>
              <a:rPr lang="ja-JP" altLang="en-US" sz="3200" b="1" dirty="0" smtClean="0">
                <a:ln w="12700">
                  <a:noFill/>
                </a:ln>
                <a:latin typeface="Arial Black"/>
                <a:ea typeface="+mj-ea"/>
                <a:cs typeface="Arial Black"/>
              </a:rPr>
              <a:t>ｕｂｙ</a:t>
            </a:r>
            <a:r>
              <a:rPr lang="ja-JP" altLang="en-US" sz="3200" b="1" dirty="0" smtClean="0">
                <a:ln w="12700">
                  <a:noFill/>
                </a:ln>
                <a:latin typeface="+mj-ea"/>
                <a:ea typeface="+mj-ea"/>
              </a:rPr>
              <a:t>プログラミング少年団</a:t>
            </a:r>
            <a:r>
              <a:rPr lang="en-US" altLang="ja-JP" sz="3200" b="1" dirty="0" smtClean="0">
                <a:ln w="12700">
                  <a:noFill/>
                </a:ln>
                <a:latin typeface="+mj-ea"/>
                <a:ea typeface="+mj-ea"/>
              </a:rPr>
              <a:t> </a:t>
            </a:r>
            <a:r>
              <a:rPr lang="ja-JP" altLang="en-US" sz="3200" b="1" dirty="0" smtClean="0">
                <a:ln w="12700">
                  <a:noFill/>
                </a:ln>
                <a:latin typeface="+mj-ea"/>
                <a:ea typeface="+mj-ea"/>
              </a:rPr>
              <a:t>団長</a:t>
            </a:r>
            <a:endParaRPr lang="en-US" altLang="ja-JP" sz="3200" b="1" dirty="0" smtClean="0">
              <a:ln w="12700">
                <a:noFill/>
              </a:ln>
              <a:latin typeface="+mj-ea"/>
              <a:ea typeface="+mj-ea"/>
            </a:endParaRPr>
          </a:p>
          <a:p>
            <a:r>
              <a:rPr lang="en-US" altLang="ja-JP" sz="1050" dirty="0">
                <a:ln w="12700">
                  <a:noFill/>
                </a:ln>
                <a:latin typeface="+mj-ea"/>
                <a:ea typeface="+mj-ea"/>
              </a:rPr>
              <a:t> </a:t>
            </a:r>
            <a:endParaRPr lang="en-US" altLang="ja-JP" sz="3200" dirty="0" smtClean="0">
              <a:ln w="12700">
                <a:noFill/>
              </a:ln>
              <a:latin typeface="+mj-ea"/>
              <a:ea typeface="+mj-ea"/>
            </a:endParaRPr>
          </a:p>
          <a:p>
            <a:r>
              <a:rPr lang="ja-JP" altLang="en-US" sz="3200" b="1" dirty="0" smtClean="0">
                <a:ln w="12700">
                  <a:noFill/>
                </a:ln>
                <a:solidFill>
                  <a:srgbClr val="FF6432"/>
                </a:solidFill>
                <a:latin typeface="+mj-ea"/>
                <a:ea typeface="+mj-ea"/>
              </a:rPr>
              <a:t>ネ</a:t>
            </a:r>
            <a:r>
              <a:rPr lang="ja-JP" altLang="en-US" sz="3200" b="1" dirty="0" smtClean="0">
                <a:ln w="12700">
                  <a:noFill/>
                </a:ln>
                <a:latin typeface="+mj-ea"/>
                <a:ea typeface="+mj-ea"/>
              </a:rPr>
              <a:t>ットワーク応用通信研究所</a:t>
            </a:r>
            <a:r>
              <a:rPr lang="en-US" altLang="ja-JP" sz="3200" b="1" dirty="0" smtClean="0">
                <a:ln w="12700">
                  <a:noFill/>
                </a:ln>
                <a:latin typeface="+mj-ea"/>
                <a:ea typeface="+mj-ea"/>
              </a:rPr>
              <a:t/>
            </a:r>
            <a:br>
              <a:rPr lang="en-US" altLang="ja-JP" sz="3200" b="1" dirty="0" smtClean="0">
                <a:ln w="12700">
                  <a:noFill/>
                </a:ln>
                <a:latin typeface="+mj-ea"/>
                <a:ea typeface="+mj-ea"/>
              </a:rPr>
            </a:br>
            <a:r>
              <a:rPr lang="en-US" altLang="ja-JP" sz="1050" b="1" dirty="0" smtClean="0">
                <a:ln w="12700">
                  <a:noFill/>
                </a:ln>
                <a:latin typeface="+mj-ea"/>
                <a:ea typeface="+mj-ea"/>
              </a:rPr>
              <a:t> </a:t>
            </a:r>
            <a:endParaRPr lang="en-US" altLang="ja-JP" sz="3200" b="1" dirty="0" smtClean="0">
              <a:ln w="12700">
                <a:noFill/>
              </a:ln>
              <a:latin typeface="+mj-ea"/>
              <a:ea typeface="+mj-ea"/>
            </a:endParaRPr>
          </a:p>
          <a:p>
            <a:r>
              <a:rPr lang="en-US" altLang="ja-JP" sz="3200" b="1" dirty="0" smtClean="0">
                <a:ln w="12700">
                  <a:noFill/>
                </a:ln>
                <a:solidFill>
                  <a:srgbClr val="FF6432"/>
                </a:solidFill>
                <a:latin typeface="+mj-ea"/>
                <a:ea typeface="+mj-ea"/>
              </a:rPr>
              <a:t>C</a:t>
            </a:r>
            <a:r>
              <a:rPr lang="ja-JP" altLang="en-US" sz="3200" b="1" dirty="0" smtClean="0">
                <a:ln w="12700">
                  <a:noFill/>
                </a:ln>
                <a:latin typeface="+mj-ea"/>
                <a:ea typeface="+mj-ea"/>
              </a:rPr>
              <a:t>Ｒｕｂｙコミッタ</a:t>
            </a:r>
            <a:endParaRPr lang="en-US" altLang="ja-JP" sz="2800" b="1" dirty="0" smtClean="0">
              <a:ln w="12700">
                <a:noFill/>
              </a:ln>
              <a:latin typeface="+mj-ea"/>
              <a:ea typeface="+mj-ea"/>
            </a:endParaRPr>
          </a:p>
          <a:p>
            <a:r>
              <a:rPr lang="en-US" altLang="ja-JP" sz="1050" b="1" dirty="0" smtClean="0">
                <a:ln w="12700">
                  <a:noFill/>
                </a:ln>
                <a:solidFill>
                  <a:srgbClr val="FF6432"/>
                </a:solidFill>
                <a:latin typeface="+mj-ea"/>
                <a:ea typeface="+mj-ea"/>
              </a:rPr>
              <a:t> </a:t>
            </a:r>
            <a:r>
              <a:rPr lang="en-US" altLang="ja-JP" sz="3200" b="1" dirty="0" smtClean="0">
                <a:ln w="12700">
                  <a:noFill/>
                </a:ln>
                <a:solidFill>
                  <a:srgbClr val="FF6432"/>
                </a:solidFill>
                <a:latin typeface="+mj-ea"/>
                <a:ea typeface="+mj-ea"/>
              </a:rPr>
              <a:t/>
            </a:r>
            <a:br>
              <a:rPr lang="en-US" altLang="ja-JP" sz="3200" b="1" dirty="0" smtClean="0">
                <a:ln w="12700">
                  <a:noFill/>
                </a:ln>
                <a:solidFill>
                  <a:srgbClr val="FF6432"/>
                </a:solidFill>
                <a:latin typeface="+mj-ea"/>
                <a:ea typeface="+mj-ea"/>
              </a:rPr>
            </a:br>
            <a:r>
              <a:rPr lang="ja-JP" altLang="en-US" sz="3200" b="1" dirty="0" smtClean="0">
                <a:ln w="12700">
                  <a:noFill/>
                </a:ln>
                <a:solidFill>
                  <a:srgbClr val="FF6432"/>
                </a:solidFill>
                <a:latin typeface="+mj-ea"/>
                <a:ea typeface="+mj-ea"/>
              </a:rPr>
              <a:t>島</a:t>
            </a:r>
            <a:r>
              <a:rPr lang="ja-JP" altLang="en-US" sz="3200" b="1" dirty="0" smtClean="0">
                <a:ln w="12700">
                  <a:noFill/>
                </a:ln>
                <a:solidFill>
                  <a:srgbClr val="000000"/>
                </a:solidFill>
                <a:latin typeface="+mj-ea"/>
                <a:ea typeface="+mj-ea"/>
              </a:rPr>
              <a:t>根県松江市在住</a:t>
            </a:r>
            <a:endParaRPr lang="en-US" altLang="ja-JP" sz="2400" b="1" dirty="0">
              <a:ln w="12700">
                <a:noFill/>
              </a:ln>
              <a:solidFill>
                <a:srgbClr val="000000"/>
              </a:solidFill>
              <a:latin typeface="+mj-ea"/>
              <a:ea typeface="+mj-ea"/>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1369047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8635186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30167229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303082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00" y="-30000"/>
            <a:ext cx="10332000" cy="6888000"/>
          </a:xfrm>
          <a:prstGeom prst="rect">
            <a:avLst/>
          </a:prstGeom>
        </p:spPr>
      </p:pic>
    </p:spTree>
    <p:extLst>
      <p:ext uri="{BB962C8B-B14F-4D97-AF65-F5344CB8AC3E}">
        <p14:creationId xmlns:p14="http://schemas.microsoft.com/office/powerpoint/2010/main" val="33842581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112768130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145"/>
            <a:ext cx="10287000" cy="6858000"/>
          </a:xfrm>
          <a:prstGeom prst="rect">
            <a:avLst/>
          </a:prstGeom>
        </p:spPr>
      </p:pic>
    </p:spTree>
    <p:extLst>
      <p:ext uri="{BB962C8B-B14F-4D97-AF65-F5344CB8AC3E}">
        <p14:creationId xmlns:p14="http://schemas.microsoft.com/office/powerpoint/2010/main" val="311519608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5416868"/>
          </a:xfrm>
          <a:prstGeom prst="rect">
            <a:avLst/>
          </a:prstGeom>
          <a:noFill/>
        </p:spPr>
        <p:txBody>
          <a:bodyPr wrap="square" rtlCol="0">
            <a:spAutoFit/>
          </a:bodyPr>
          <a:lstStyle/>
          <a:p>
            <a:r>
              <a:rPr lang="ja-JP" altLang="en-US" sz="5400" b="1" dirty="0">
                <a:solidFill>
                  <a:srgbClr val="FF6432"/>
                </a:solidFill>
              </a:rPr>
              <a:t>コ</a:t>
            </a:r>
            <a:r>
              <a:rPr lang="ja-JP" altLang="en-US" sz="5400" b="1" dirty="0"/>
              <a:t>ーダー</a:t>
            </a:r>
            <a:r>
              <a:rPr lang="ja-JP" altLang="en-US" sz="5400" b="1" dirty="0" smtClean="0"/>
              <a:t>道場</a:t>
            </a:r>
            <a:r>
              <a:rPr lang="en-US" altLang="ja-JP" sz="5400" b="1" dirty="0" smtClean="0"/>
              <a:t> </a:t>
            </a:r>
            <a:r>
              <a:rPr lang="ja-JP" altLang="en-US" sz="5400" b="1" dirty="0" smtClean="0"/>
              <a:t>松江</a:t>
            </a:r>
            <a:endParaRPr lang="en-US" altLang="ja-JP" sz="5400" b="1" dirty="0"/>
          </a:p>
          <a:p>
            <a:r>
              <a:rPr lang="en-US" altLang="ja-JP" sz="4000" b="1" dirty="0" err="1" smtClean="0">
                <a:solidFill>
                  <a:schemeClr val="tx1">
                    <a:lumMod val="50000"/>
                    <a:lumOff val="50000"/>
                  </a:schemeClr>
                </a:solidFill>
                <a:latin typeface="Arial Black"/>
                <a:cs typeface="Arial Black"/>
              </a:rPr>
              <a:t>CoderDojo</a:t>
            </a:r>
            <a:r>
              <a:rPr lang="en-US" altLang="ja-JP" sz="4000" b="1" dirty="0" smtClean="0">
                <a:solidFill>
                  <a:schemeClr val="tx1">
                    <a:lumMod val="50000"/>
                    <a:lumOff val="50000"/>
                  </a:schemeClr>
                </a:solidFill>
                <a:latin typeface="Arial Black"/>
                <a:cs typeface="Arial Black"/>
              </a:rPr>
              <a:t> Matsue</a:t>
            </a:r>
          </a:p>
          <a:p>
            <a:r>
              <a:rPr lang="ja-JP" altLang="en-US" sz="3600" b="1" dirty="0" smtClean="0"/>
              <a:t>（</a:t>
            </a:r>
            <a:r>
              <a:rPr lang="en-US" altLang="ja-JP" sz="3600" b="1" dirty="0" smtClean="0"/>
              <a:t>2014</a:t>
            </a:r>
            <a:r>
              <a:rPr lang="ja-JP" altLang="en-US" sz="3600" b="1" dirty="0" smtClean="0"/>
              <a:t>年</a:t>
            </a:r>
            <a:r>
              <a:rPr lang="en-US" altLang="ja-JP" sz="3600" b="1" dirty="0" smtClean="0"/>
              <a:t>10</a:t>
            </a:r>
            <a:r>
              <a:rPr lang="ja-JP" altLang="en-US" sz="3600" b="1" dirty="0" smtClean="0"/>
              <a:t>月</a:t>
            </a:r>
            <a:r>
              <a:rPr lang="en-US" altLang="ja-JP" sz="3600" b="1" dirty="0" smtClean="0"/>
              <a:t>〜</a:t>
            </a:r>
            <a:r>
              <a:rPr lang="ja-JP" altLang="en-US" sz="3600" b="1" dirty="0" smtClean="0"/>
              <a:t>）</a:t>
            </a:r>
            <a:endParaRPr lang="en-US" altLang="ja-JP" sz="3600" b="1" dirty="0" smtClean="0"/>
          </a:p>
          <a:p>
            <a:endParaRPr lang="en-US" altLang="ja-JP" sz="3600" b="1" dirty="0"/>
          </a:p>
          <a:p>
            <a:endParaRPr lang="en-US" altLang="ja-JP" sz="3600" b="1" dirty="0" smtClean="0"/>
          </a:p>
          <a:p>
            <a:endParaRPr lang="en-US" altLang="ja-JP" sz="3600" b="1" dirty="0"/>
          </a:p>
          <a:p>
            <a:pPr algn="r"/>
            <a:r>
              <a:rPr lang="ja-JP" altLang="en-US" sz="3600" b="1" dirty="0" smtClean="0"/>
              <a:t>毎月</a:t>
            </a:r>
            <a:r>
              <a:rPr lang="ja-JP" altLang="en-US" sz="3600" b="1" dirty="0" smtClean="0"/>
              <a:t>一回</a:t>
            </a:r>
            <a:endParaRPr lang="en-US" altLang="ja-JP" sz="3600" b="1" dirty="0" smtClean="0"/>
          </a:p>
          <a:p>
            <a:pPr algn="r"/>
            <a:r>
              <a:rPr lang="ja-JP" altLang="en-US" sz="3600" b="1" dirty="0" smtClean="0">
                <a:solidFill>
                  <a:srgbClr val="FF6432"/>
                </a:solidFill>
              </a:rPr>
              <a:t>ステップアップするための</a:t>
            </a:r>
            <a:endParaRPr lang="en-US" altLang="ja-JP" sz="3600" b="1" dirty="0" smtClean="0">
              <a:solidFill>
                <a:srgbClr val="FF6432"/>
              </a:solidFill>
            </a:endParaRPr>
          </a:p>
          <a:p>
            <a:pPr algn="r"/>
            <a:r>
              <a:rPr lang="ja-JP" altLang="en-US" sz="3600" b="1" dirty="0" smtClean="0">
                <a:solidFill>
                  <a:srgbClr val="FF6432"/>
                </a:solidFill>
              </a:rPr>
              <a:t>無料のプログラミング教室</a:t>
            </a:r>
            <a:endParaRPr lang="en-US" altLang="ja-JP" sz="3600" b="1" dirty="0" smtClean="0">
              <a:solidFill>
                <a:srgbClr val="FF6432"/>
              </a:solidFill>
            </a:endParaRPr>
          </a:p>
        </p:txBody>
      </p:sp>
    </p:spTree>
    <p:extLst>
      <p:ext uri="{BB962C8B-B14F-4D97-AF65-F5344CB8AC3E}">
        <p14:creationId xmlns:p14="http://schemas.microsoft.com/office/powerpoint/2010/main" val="251633741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6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9505819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6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744885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8704" y="781513"/>
            <a:ext cx="3396919" cy="27299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000" y="270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655" y="3339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2" y="814559"/>
            <a:ext cx="7424738" cy="5355312"/>
          </a:xfrm>
          <a:prstGeom prst="rect">
            <a:avLst/>
          </a:prstGeom>
          <a:noFill/>
        </p:spPr>
        <p:txBody>
          <a:bodyPr wrap="square" rtlCol="0">
            <a:spAutoFit/>
          </a:bodyPr>
          <a:lstStyle/>
          <a:p>
            <a:r>
              <a:rPr lang="ja-JP" altLang="en-US" sz="6000" b="1" dirty="0" smtClean="0">
                <a:solidFill>
                  <a:srgbClr val="FF6633"/>
                </a:solidFill>
                <a:latin typeface="Arial Black"/>
                <a:cs typeface="Arial Black"/>
              </a:rPr>
              <a:t>ス</a:t>
            </a:r>
            <a:r>
              <a:rPr lang="ja-JP" altLang="en-US" sz="6000" b="1" dirty="0" smtClean="0">
                <a:latin typeface="Arial Black"/>
                <a:cs typeface="Arial Black"/>
              </a:rPr>
              <a:t>モウルビー</a:t>
            </a:r>
            <a:endParaRPr lang="en-US" altLang="ja-JP" sz="6000" b="1" dirty="0" smtClean="0">
              <a:latin typeface="Arial Black"/>
              <a:cs typeface="Arial Black"/>
            </a:endParaRPr>
          </a:p>
          <a:p>
            <a:endParaRPr lang="en-US" altLang="ja-JP" sz="6000" b="1" dirty="0" smtClean="0">
              <a:latin typeface="Arial Black"/>
              <a:cs typeface="Arial Black"/>
            </a:endParaRPr>
          </a:p>
          <a:p>
            <a:r>
              <a:rPr lang="en-US" altLang="ja-JP" sz="4800" b="1" dirty="0" smtClean="0">
                <a:latin typeface="Arial Black"/>
                <a:cs typeface="Arial Black"/>
              </a:rPr>
              <a:t> </a:t>
            </a:r>
            <a:endParaRPr lang="en-US" altLang="ja-JP" sz="4800" b="1" dirty="0">
              <a:latin typeface="Arial Black"/>
              <a:cs typeface="Arial Black"/>
            </a:endParaRPr>
          </a:p>
          <a:p>
            <a:r>
              <a:rPr lang="ja-JP" altLang="en-US" sz="5400" b="1" dirty="0" smtClean="0">
                <a:solidFill>
                  <a:schemeClr val="accent2"/>
                </a:solidFill>
                <a:latin typeface="Arial Black"/>
                <a:cs typeface="Arial Black"/>
              </a:rPr>
              <a:t>開</a:t>
            </a:r>
            <a:r>
              <a:rPr lang="ja-JP" altLang="en-US" sz="5400" b="1" dirty="0" smtClean="0">
                <a:latin typeface="Arial Black"/>
                <a:cs typeface="Arial Black"/>
              </a:rPr>
              <a:t>発の経緯</a:t>
            </a:r>
            <a:endParaRPr lang="en-US" altLang="ja-JP" sz="5400" b="1" dirty="0" smtClean="0">
              <a:latin typeface="Arial Black"/>
              <a:cs typeface="Arial Black"/>
            </a:endParaRPr>
          </a:p>
          <a:p>
            <a:r>
              <a:rPr lang="ja-JP" altLang="en-US" sz="5400" b="1" dirty="0" smtClean="0">
                <a:solidFill>
                  <a:srgbClr val="FF6432"/>
                </a:solidFill>
                <a:latin typeface="Arial Black"/>
                <a:cs typeface="Arial Black"/>
              </a:rPr>
              <a:t>デ</a:t>
            </a:r>
            <a:r>
              <a:rPr lang="ja-JP" altLang="en-US" sz="5400" b="1" dirty="0" smtClean="0">
                <a:latin typeface="Arial Black"/>
                <a:cs typeface="Arial Black"/>
              </a:rPr>
              <a:t>モ・特徴</a:t>
            </a:r>
            <a:endParaRPr lang="en-US" altLang="ja-JP" sz="5400" b="1" dirty="0" smtClean="0">
              <a:latin typeface="Arial Black"/>
              <a:cs typeface="Arial Black"/>
            </a:endParaRPr>
          </a:p>
          <a:p>
            <a:r>
              <a:rPr lang="ja-JP" altLang="en-US" sz="5400" b="1" dirty="0" smtClean="0">
                <a:solidFill>
                  <a:srgbClr val="FF6432"/>
                </a:solidFill>
                <a:latin typeface="Arial Black"/>
                <a:cs typeface="Arial Black"/>
              </a:rPr>
              <a:t>成</a:t>
            </a:r>
            <a:r>
              <a:rPr lang="ja-JP" altLang="en-US" sz="5400" b="1" dirty="0" smtClean="0">
                <a:latin typeface="Arial Black"/>
                <a:cs typeface="Arial Black"/>
              </a:rPr>
              <a:t>果</a:t>
            </a:r>
            <a:endParaRPr lang="en-US" altLang="ja-JP" sz="4400" b="1" dirty="0">
              <a:latin typeface="Arial Black"/>
              <a:cs typeface="Arial Black"/>
            </a:endParaRPr>
          </a:p>
        </p:txBody>
      </p:sp>
    </p:spTree>
    <p:extLst>
      <p:ext uri="{BB962C8B-B14F-4D97-AF65-F5344CB8AC3E}">
        <p14:creationId xmlns:p14="http://schemas.microsoft.com/office/powerpoint/2010/main" val="2202768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7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1975330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757669"/>
            <a:ext cx="7424738" cy="1692771"/>
          </a:xfrm>
          <a:prstGeom prst="rect">
            <a:avLst/>
          </a:prstGeom>
          <a:noFill/>
        </p:spPr>
        <p:txBody>
          <a:bodyPr wrap="square" rtlCol="0">
            <a:spAutoFit/>
          </a:bodyPr>
          <a:lstStyle/>
          <a:p>
            <a:r>
              <a:rPr lang="en-US" altLang="ja-JP" sz="3200" b="1" dirty="0" smtClean="0">
                <a:latin typeface="Arial Black"/>
                <a:cs typeface="Arial Black"/>
              </a:rPr>
              <a:t>Ruby</a:t>
            </a:r>
            <a:r>
              <a:rPr lang="ja-JP" altLang="en-US" sz="3600" b="1" dirty="0" smtClean="0"/>
              <a:t>プログラミング少年団</a:t>
            </a:r>
            <a:endParaRPr lang="en-US" altLang="ja-JP" sz="3600" b="1" dirty="0" smtClean="0"/>
          </a:p>
          <a:p>
            <a:r>
              <a:rPr lang="en-US" altLang="ja-JP" sz="3200" b="1" dirty="0" smtClean="0">
                <a:solidFill>
                  <a:srgbClr val="FF6432"/>
                </a:solidFill>
              </a:rPr>
              <a:t>≒</a:t>
            </a:r>
            <a:r>
              <a:rPr lang="en-US" altLang="ja-JP" sz="3200" b="1" dirty="0" smtClean="0"/>
              <a:t> </a:t>
            </a:r>
            <a:r>
              <a:rPr lang="en-US" altLang="ja-JP" sz="3200" b="1" dirty="0" smtClean="0">
                <a:solidFill>
                  <a:srgbClr val="000000"/>
                </a:solidFill>
                <a:latin typeface="Arial Black"/>
                <a:cs typeface="Arial Black"/>
              </a:rPr>
              <a:t>Ruby</a:t>
            </a:r>
            <a:r>
              <a:rPr lang="ja-JP" altLang="en-US" sz="3200" b="1" dirty="0">
                <a:solidFill>
                  <a:srgbClr val="000000"/>
                </a:solidFill>
              </a:rPr>
              <a:t>を対象とした</a:t>
            </a:r>
            <a:r>
              <a:rPr lang="ja-JP" altLang="en-US" sz="3200" b="1" dirty="0">
                <a:solidFill>
                  <a:srgbClr val="FF6432"/>
                </a:solidFill>
              </a:rPr>
              <a:t>スポーツ少年団</a:t>
            </a:r>
            <a:endParaRPr lang="en-US" altLang="ja-JP" sz="3200" b="1" dirty="0">
              <a:solidFill>
                <a:srgbClr val="FF6432"/>
              </a:solidFill>
            </a:endParaRPr>
          </a:p>
          <a:p>
            <a:endParaRPr lang="en-US" altLang="ja-JP" sz="3600" b="1" dirty="0" smtClean="0"/>
          </a:p>
        </p:txBody>
      </p:sp>
      <p:sp>
        <p:nvSpPr>
          <p:cNvPr id="17" name="フリーフォーム 16"/>
          <p:cNvSpPr/>
          <p:nvPr/>
        </p:nvSpPr>
        <p:spPr>
          <a:xfrm rot="20897865">
            <a:off x="3459090" y="208116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4304185" y="3092454"/>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2289090" y="3161169"/>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rot="19951659">
            <a:off x="2422898" y="3087888"/>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3489483" y="2018700"/>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4368930" y="3130094"/>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pic>
        <p:nvPicPr>
          <p:cNvPr id="4" name="図 3" descr="スクリーンショット 2015-01-15 20.1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 y="4329000"/>
            <a:ext cx="9144000" cy="2595563"/>
          </a:xfrm>
          <a:prstGeom prst="rect">
            <a:avLst/>
          </a:prstGeom>
        </p:spPr>
      </p:pic>
    </p:spTree>
    <p:extLst>
      <p:ext uri="{BB962C8B-B14F-4D97-AF65-F5344CB8AC3E}">
        <p14:creationId xmlns:p14="http://schemas.microsoft.com/office/powerpoint/2010/main" val="9010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726032"/>
            <a:ext cx="7505670" cy="4062650"/>
          </a:xfrm>
          <a:prstGeom prst="rect">
            <a:avLst/>
          </a:prstGeom>
          <a:noFill/>
        </p:spPr>
        <p:txBody>
          <a:bodyPr wrap="square" rtlCol="0">
            <a:spAutoFit/>
          </a:bodyPr>
          <a:lstStyle/>
          <a:p>
            <a:r>
              <a:rPr lang="ja-JP" altLang="en-US" sz="4800" b="1" dirty="0" smtClean="0">
                <a:solidFill>
                  <a:srgbClr val="FF6432"/>
                </a:solidFill>
              </a:rPr>
              <a:t>ま</a:t>
            </a:r>
            <a:r>
              <a:rPr lang="ja-JP" altLang="en-US" sz="4800" b="1" dirty="0" smtClean="0">
                <a:solidFill>
                  <a:schemeClr val="bg1"/>
                </a:solidFill>
              </a:rPr>
              <a:t>とめ</a:t>
            </a:r>
            <a:endParaRPr lang="en-US" altLang="ja-JP" sz="4800" b="1" dirty="0" smtClean="0">
              <a:solidFill>
                <a:schemeClr val="bg1"/>
              </a:solidFill>
            </a:endParaRPr>
          </a:p>
          <a:p>
            <a:endParaRPr lang="en-US" altLang="ja-JP" sz="1000" dirty="0" smtClean="0"/>
          </a:p>
          <a:p>
            <a:endParaRPr lang="en-US" altLang="ja-JP" sz="1000" dirty="0"/>
          </a:p>
          <a:p>
            <a:endParaRPr lang="en-US" altLang="ja-JP" sz="1000" dirty="0" smtClean="0"/>
          </a:p>
          <a:p>
            <a:endParaRPr lang="en-US" altLang="ja-JP" sz="1000" dirty="0"/>
          </a:p>
          <a:p>
            <a:endParaRPr lang="en-US" altLang="ja-JP" sz="1000" dirty="0" smtClean="0"/>
          </a:p>
          <a:p>
            <a:pPr lvl="0"/>
            <a:r>
              <a:rPr lang="ja-JP" altLang="en-US" sz="3200" b="1" dirty="0" smtClean="0">
                <a:solidFill>
                  <a:srgbClr val="FF6633"/>
                </a:solidFill>
              </a:rPr>
              <a:t>ス</a:t>
            </a:r>
            <a:r>
              <a:rPr lang="ja-JP" altLang="en-US" sz="3200" b="1" dirty="0" smtClean="0">
                <a:solidFill>
                  <a:schemeClr val="bg1"/>
                </a:solidFill>
              </a:rPr>
              <a:t>モウルビー</a:t>
            </a:r>
            <a:endParaRPr lang="en-US" altLang="ja-JP" sz="3200" b="1" dirty="0" smtClean="0">
              <a:solidFill>
                <a:schemeClr val="bg1"/>
              </a:solidFill>
            </a:endParaRPr>
          </a:p>
          <a:p>
            <a:pPr lvl="1"/>
            <a:r>
              <a:rPr lang="en-US" altLang="ja-JP" sz="3200" b="1" dirty="0" smtClean="0">
                <a:solidFill>
                  <a:srgbClr val="FF6432"/>
                </a:solidFill>
                <a:latin typeface="Arial Black"/>
                <a:cs typeface="Arial Black"/>
              </a:rPr>
              <a:t>S</a:t>
            </a:r>
            <a:r>
              <a:rPr lang="en-US" altLang="ja-JP" sz="3200" b="1" dirty="0" smtClean="0">
                <a:solidFill>
                  <a:schemeClr val="bg1"/>
                </a:solidFill>
                <a:latin typeface="Arial Black"/>
                <a:cs typeface="Arial Black"/>
              </a:rPr>
              <a:t>cratch + </a:t>
            </a:r>
            <a:r>
              <a:rPr lang="en-US" altLang="ja-JP" sz="3200" b="1" dirty="0" smtClean="0">
                <a:solidFill>
                  <a:schemeClr val="bg1"/>
                </a:solidFill>
                <a:latin typeface="Arial Black"/>
                <a:cs typeface="Arial Black"/>
              </a:rPr>
              <a:t>Ruby</a:t>
            </a:r>
            <a:br>
              <a:rPr lang="en-US" altLang="ja-JP" sz="3200" b="1" dirty="0" smtClean="0">
                <a:solidFill>
                  <a:schemeClr val="bg1"/>
                </a:solidFill>
                <a:latin typeface="Arial Black"/>
                <a:cs typeface="Arial Black"/>
              </a:rPr>
            </a:br>
            <a:endParaRPr lang="en-US" altLang="ja-JP" sz="3200" b="1" dirty="0" smtClean="0">
              <a:solidFill>
                <a:schemeClr val="bg1"/>
              </a:solidFill>
              <a:latin typeface="Arial Black"/>
              <a:cs typeface="Arial Black"/>
            </a:endParaRPr>
          </a:p>
          <a:p>
            <a:pPr lvl="0"/>
            <a:r>
              <a:rPr lang="en-US" altLang="ja-JP" sz="3200" b="1" dirty="0" smtClean="0">
                <a:solidFill>
                  <a:srgbClr val="FF6432"/>
                </a:solidFill>
                <a:latin typeface="Arial Black"/>
                <a:cs typeface="Arial Black"/>
              </a:rPr>
              <a:t>R</a:t>
            </a:r>
            <a:r>
              <a:rPr lang="en-US" altLang="ja-JP" sz="3200" b="1" dirty="0" smtClean="0">
                <a:solidFill>
                  <a:schemeClr val="bg1"/>
                </a:solidFill>
                <a:latin typeface="Arial Black"/>
                <a:cs typeface="Arial Black"/>
              </a:rPr>
              <a:t>uby</a:t>
            </a:r>
            <a:r>
              <a:rPr lang="ja-JP" altLang="en-US" sz="3200" b="1" dirty="0" smtClean="0">
                <a:solidFill>
                  <a:schemeClr val="bg1"/>
                </a:solidFill>
              </a:rPr>
              <a:t>プログラミング少年団</a:t>
            </a:r>
            <a:endParaRPr lang="en-US" altLang="ja-JP" sz="3200" b="1" dirty="0" smtClean="0">
              <a:solidFill>
                <a:schemeClr val="bg1"/>
              </a:solidFill>
            </a:endParaRPr>
          </a:p>
          <a:p>
            <a:pPr lvl="1"/>
            <a:r>
              <a:rPr lang="en-US" altLang="ja-JP" sz="3200" b="1" dirty="0" smtClean="0">
                <a:solidFill>
                  <a:srgbClr val="FF6432"/>
                </a:solidFill>
                <a:latin typeface="Arial Black"/>
                <a:cs typeface="Arial Black"/>
              </a:rPr>
              <a:t>≒ </a:t>
            </a:r>
            <a:r>
              <a:rPr lang="en-US" altLang="ja-JP" sz="3200" b="1" dirty="0" smtClean="0">
                <a:solidFill>
                  <a:schemeClr val="bg1"/>
                </a:solidFill>
                <a:latin typeface="Arial Black"/>
                <a:cs typeface="Arial Black"/>
              </a:rPr>
              <a:t>Ruby</a:t>
            </a:r>
            <a:r>
              <a:rPr lang="ja-JP" altLang="en-US" sz="3200" b="1" dirty="0" smtClean="0">
                <a:solidFill>
                  <a:schemeClr val="bg1"/>
                </a:solidFill>
              </a:rPr>
              <a:t>を対象としたスポーツ少年団</a:t>
            </a:r>
            <a:endParaRPr lang="en-US" altLang="ja-JP" sz="3200" b="1" dirty="0">
              <a:solidFill>
                <a:schemeClr val="bg1"/>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animEffect transition="in" filter="fade">
                                      <p:cBhvr>
                                        <p:cTn id="15" dur="500"/>
                                        <p:tgtEl>
                                          <p:spTgt spid="2">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8" end="8"/>
                                            </p:txEl>
                                          </p:spTgt>
                                        </p:tgtEl>
                                        <p:attrNameLst>
                                          <p:attrName>style.visibility</p:attrName>
                                        </p:attrNameLst>
                                      </p:cBhvr>
                                      <p:to>
                                        <p:strVal val="visible"/>
                                      </p:to>
                                    </p:set>
                                    <p:animEffect transition="in" filter="fade">
                                      <p:cBhvr>
                                        <p:cTn id="20" dur="500"/>
                                        <p:tgtEl>
                                          <p:spTgt spid="2">
                                            <p:txEl>
                                              <p:pRg st="8" end="8"/>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animEffect transition="in" filter="fade">
                                      <p:cBhvr>
                                        <p:cTn id="2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ja-JP" altLang="en-US" sz="4000" dirty="0">
                <a:latin typeface="ヒラギノ明朝 Pro W6"/>
                <a:ea typeface="ヒラギノ明朝 Pro W6"/>
                <a:cs typeface="ヒラギノ明朝 Pro W6"/>
              </a:rPr>
              <a:t>自分の生活で使う道具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で直すことができる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ja-JP" altLang="en-US" sz="4000" dirty="0">
                <a:latin typeface="ヒラギノ明朝 Pro W6"/>
                <a:ea typeface="ヒラギノ明朝 Pro W6"/>
                <a:cs typeface="ヒラギノ明朝 Pro W6"/>
              </a:rPr>
              <a:t>問題を解決するための道具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で作り出すことができる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72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176871148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latin typeface="Arial Black"/>
                <a:cs typeface="Arial Black"/>
              </a:rPr>
              <a:t>T</a:t>
            </a:r>
            <a:r>
              <a:rPr lang="en-US" altLang="ja-JP" sz="5400" dirty="0" smtClean="0">
                <a:latin typeface="Arial Black"/>
                <a:cs typeface="Arial Black"/>
              </a:rPr>
              <a:t>HANK YO</a:t>
            </a:r>
            <a:r>
              <a:rPr lang="en-US" altLang="ja-JP" sz="5400" dirty="0" smtClean="0">
                <a:solidFill>
                  <a:srgbClr val="FF6432"/>
                </a:solidFill>
                <a:latin typeface="Arial Black"/>
                <a:cs typeface="Arial Black"/>
              </a:rPr>
              <a:t>U</a:t>
            </a:r>
            <a:endParaRPr lang="en-US" altLang="ja-JP" sz="6600" dirty="0" smtClean="0">
              <a:solidFill>
                <a:srgbClr val="FF6432"/>
              </a:solidFill>
              <a:latin typeface="Arial Black"/>
              <a:cs typeface="Arial Black"/>
            </a:endParaRPr>
          </a:p>
        </p:txBody>
      </p:sp>
      <p:sp>
        <p:nvSpPr>
          <p:cNvPr id="2" name="正方形/長方形 1"/>
          <p:cNvSpPr/>
          <p:nvPr/>
        </p:nvSpPr>
        <p:spPr>
          <a:xfrm>
            <a:off x="747713" y="1944000"/>
            <a:ext cx="7424737" cy="2431435"/>
          </a:xfrm>
          <a:prstGeom prst="rect">
            <a:avLst/>
          </a:prstGeom>
        </p:spPr>
        <p:txBody>
          <a:bodyPr wrap="square">
            <a:spAutoFit/>
          </a:bodyPr>
          <a:lstStyle/>
          <a:p>
            <a:pPr algn="ctr"/>
            <a:r>
              <a:rPr lang="en-US" altLang="ja-JP" sz="4000" dirty="0" err="1">
                <a:solidFill>
                  <a:srgbClr val="FF6432"/>
                </a:solidFill>
                <a:latin typeface="Arial Black"/>
                <a:cs typeface="Arial Black"/>
              </a:rPr>
              <a:t>S</a:t>
            </a:r>
            <a:r>
              <a:rPr lang="en-US" altLang="ja-JP" sz="4000" dirty="0" err="1">
                <a:latin typeface="Arial Black"/>
                <a:cs typeface="Arial Black"/>
              </a:rPr>
              <a:t>malruby</a:t>
            </a:r>
            <a:r>
              <a:rPr lang="en-US" altLang="ja-JP" sz="4000" dirty="0"/>
              <a:t> </a:t>
            </a:r>
            <a:r>
              <a:rPr lang="en-US" altLang="ja-JP" sz="4000" b="1" dirty="0" smtClean="0">
                <a:latin typeface="+mn-ea"/>
              </a:rPr>
              <a:t>(</a:t>
            </a:r>
            <a:r>
              <a:rPr lang="ja-JP" altLang="en-US" sz="4000" b="1" dirty="0" smtClean="0">
                <a:latin typeface="+mn-ea"/>
              </a:rPr>
              <a:t>スモウルビー</a:t>
            </a:r>
            <a:r>
              <a:rPr lang="en-US" altLang="ja-JP" sz="4000" b="1" dirty="0" smtClean="0">
                <a:latin typeface="+mn-ea"/>
              </a:rPr>
              <a:t>)</a:t>
            </a:r>
            <a:endParaRPr lang="en-US" altLang="ja-JP" sz="4000" b="1" dirty="0">
              <a:solidFill>
                <a:srgbClr val="FF6432"/>
              </a:solidFill>
              <a:latin typeface="+mn-ea"/>
            </a:endParaRPr>
          </a:p>
          <a:p>
            <a:pPr algn="ct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pic>
        <p:nvPicPr>
          <p:cNvPr id="5" name="図 4" descr="logo-checkpoi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001" y="4149001"/>
            <a:ext cx="4536999" cy="2115000"/>
          </a:xfrm>
          <a:prstGeom prst="rect">
            <a:avLst/>
          </a:prstGeom>
        </p:spPr>
      </p:pic>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pPr algn="ctr"/>
            <a:r>
              <a:rPr lang="en-US" altLang="ja-JP" sz="16600" dirty="0" smtClean="0">
                <a:solidFill>
                  <a:srgbClr val="FF6633"/>
                </a:solidFill>
                <a:latin typeface="Arial Black"/>
                <a:cs typeface="Arial Black"/>
              </a:rPr>
              <a:t>Q </a:t>
            </a:r>
            <a:r>
              <a:rPr lang="en-US" altLang="ja-JP" sz="9600" dirty="0" smtClean="0">
                <a:latin typeface="Arial Black"/>
                <a:cs typeface="Arial Black"/>
              </a:rPr>
              <a:t>&amp;</a:t>
            </a:r>
            <a:r>
              <a:rPr lang="en-US" altLang="ja-JP" sz="16600" dirty="0" smtClean="0">
                <a:solidFill>
                  <a:srgbClr val="FF6633"/>
                </a:solidFill>
                <a:latin typeface="Arial Black"/>
                <a:cs typeface="Arial Black"/>
              </a:rPr>
              <a:t> A</a:t>
            </a:r>
            <a:endParaRPr lang="en-US" altLang="ja-JP" sz="4800" dirty="0" smtClean="0">
              <a:latin typeface="Arial Black"/>
              <a:cs typeface="Arial Black"/>
            </a:endParaRPr>
          </a:p>
          <a:p>
            <a:pPr algn="r"/>
            <a:r>
              <a:rPr lang="en-US" altLang="ja-JP" sz="4800" dirty="0" smtClean="0">
                <a:latin typeface="Arial Black"/>
                <a:cs typeface="Arial Black"/>
              </a:rPr>
              <a:t>Contact us:</a:t>
            </a:r>
          </a:p>
          <a:p>
            <a:pPr algn="r"/>
            <a:r>
              <a:rPr lang="en-US" altLang="ja-JP" sz="3600" dirty="0" smtClean="0">
                <a:latin typeface="Arial Black"/>
                <a:cs typeface="Arial Black"/>
              </a:rPr>
              <a:t>@smalruby</a:t>
            </a:r>
          </a:p>
          <a:p>
            <a:pPr algn="r"/>
            <a:r>
              <a:rPr lang="en-US" altLang="ja-JP" sz="3600" dirty="0" err="1" smtClean="0">
                <a:latin typeface="Arial Black"/>
                <a:cs typeface="Arial Black"/>
              </a:rPr>
              <a:t>contact@smalruby.jp</a:t>
            </a:r>
            <a:endParaRPr lang="en-US" altLang="ja-JP" sz="3600" dirty="0" smtClean="0">
              <a:latin typeface="Arial Black"/>
              <a:cs typeface="Arial Black"/>
            </a:endParaRPr>
          </a:p>
          <a:p>
            <a:pPr algn="r"/>
            <a:r>
              <a:rPr lang="en-US" altLang="ja-JP" sz="3600" dirty="0" err="1" smtClean="0">
                <a:latin typeface="Arial Black"/>
                <a:cs typeface="Arial Black"/>
              </a:rPr>
              <a:t>fb:Ruby</a:t>
            </a:r>
            <a:r>
              <a:rPr lang="ja-JP" altLang="en-US" sz="3600" b="1" dirty="0" smtClean="0">
                <a:latin typeface="+mj-ea"/>
                <a:ea typeface="+mj-ea"/>
                <a:cs typeface="Arial Black"/>
              </a:rPr>
              <a:t>プログラミング少年団</a:t>
            </a:r>
            <a:r>
              <a:rPr lang="en-US" altLang="ja-JP" sz="3600" b="1" dirty="0" smtClean="0">
                <a:latin typeface="+mj-ea"/>
                <a:ea typeface="+mj-ea"/>
                <a:cs typeface="Arial Black"/>
              </a:rPr>
              <a:t> </a:t>
            </a:r>
          </a:p>
        </p:txBody>
      </p:sp>
    </p:spTree>
    <p:extLst>
      <p:ext uri="{BB962C8B-B14F-4D97-AF65-F5344CB8AC3E}">
        <p14:creationId xmlns:p14="http://schemas.microsoft.com/office/powerpoint/2010/main" val="250382527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22000" y="4644000"/>
            <a:ext cx="7191479" cy="1169787"/>
          </a:xfrm>
          <a:ln>
            <a:noFill/>
          </a:ln>
        </p:spPr>
        <p:txBody>
          <a:bodyPr anchor="t">
            <a:noAutofit/>
          </a:bodyPr>
          <a:lstStyle/>
          <a:p>
            <a:pPr algn="l"/>
            <a:r>
              <a:rPr kumimoji="1" lang="ja-JP" altLang="en-US" sz="9600" dirty="0" smtClean="0">
                <a:solidFill>
                  <a:srgbClr val="FF6432"/>
                </a:solidFill>
              </a:rPr>
              <a:t>６</a:t>
            </a:r>
            <a:r>
              <a:rPr kumimoji="1" lang="ja-JP" altLang="en-US" sz="9600" dirty="0" smtClean="0">
                <a:solidFill>
                  <a:schemeClr val="bg1"/>
                </a:solidFill>
              </a:rPr>
              <a:t>年前</a:t>
            </a:r>
            <a:r>
              <a:rPr kumimoji="1" lang="en-US" altLang="ja-JP" sz="9600" dirty="0" smtClean="0">
                <a:solidFill>
                  <a:schemeClr val="bg1"/>
                </a:solidFill>
              </a:rPr>
              <a:t>…</a:t>
            </a:r>
            <a:endParaRPr kumimoji="1" lang="ja-JP" altLang="en-US" sz="9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正方形/長方形 3"/>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5000" y="3021934"/>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ja-JP" altLang="en-US" b="1" dirty="0" smtClean="0">
                <a:solidFill>
                  <a:srgbClr val="FF6432"/>
                </a:solidFill>
              </a:rPr>
              <a:t>松江市</a:t>
            </a:r>
            <a:r>
              <a:rPr lang="en-US" altLang="ja-JP" b="1" dirty="0" smtClean="0">
                <a:solidFill>
                  <a:srgbClr val="FF6432"/>
                </a:solidFill>
              </a:rPr>
              <a:t/>
            </a:r>
            <a:br>
              <a:rPr lang="en-US" altLang="ja-JP" b="1" dirty="0" smtClean="0">
                <a:solidFill>
                  <a:srgbClr val="FF6432"/>
                </a:solidFill>
              </a:rPr>
            </a:br>
            <a:r>
              <a:rPr lang="ja-JP" altLang="en-US" b="1" dirty="0" smtClean="0">
                <a:solidFill>
                  <a:srgbClr val="FF6432"/>
                </a:solidFill>
              </a:rPr>
              <a:t>中学生Ｒｕｂｙ教室</a:t>
            </a:r>
            <a:r>
              <a:rPr lang="en-US" altLang="ja-JP" b="1" dirty="0" smtClean="0">
                <a:solidFill>
                  <a:srgbClr val="FF6432"/>
                </a:solidFill>
              </a:rPr>
              <a:t/>
            </a:r>
            <a:br>
              <a:rPr lang="en-US" altLang="ja-JP" b="1" dirty="0" smtClean="0">
                <a:solidFill>
                  <a:srgbClr val="FF6432"/>
                </a:solidFill>
              </a:rPr>
            </a:br>
            <a:r>
              <a:rPr lang="ja-JP" altLang="en-US" sz="4000" b="1" dirty="0" smtClean="0">
                <a:solidFill>
                  <a:srgbClr val="000000"/>
                </a:solidFill>
              </a:rPr>
              <a:t>（</a:t>
            </a:r>
            <a:r>
              <a:rPr lang="en-US" altLang="ja-JP" sz="4000" b="1" dirty="0" smtClean="0">
                <a:solidFill>
                  <a:srgbClr val="000000"/>
                </a:solidFill>
              </a:rPr>
              <a:t>2008</a:t>
            </a:r>
            <a:r>
              <a:rPr lang="ja-JP" altLang="en-US" sz="4000" b="1" dirty="0" smtClean="0">
                <a:solidFill>
                  <a:srgbClr val="000000"/>
                </a:solidFill>
              </a:rPr>
              <a:t>年</a:t>
            </a:r>
            <a:r>
              <a:rPr lang="en-US" altLang="ja-JP" sz="4000" b="1" dirty="0" smtClean="0">
                <a:solidFill>
                  <a:srgbClr val="000000"/>
                </a:solidFill>
              </a:rPr>
              <a:t>〜</a:t>
            </a:r>
            <a:r>
              <a:rPr lang="ja-JP" altLang="en-US" sz="4000" b="1" dirty="0" smtClean="0">
                <a:solidFill>
                  <a:srgbClr val="000000"/>
                </a:solidFill>
              </a:rPr>
              <a:t>）</a:t>
            </a:r>
            <a:r>
              <a:rPr lang="en-US" altLang="ja-JP" sz="4000" b="1" dirty="0" smtClean="0">
                <a:solidFill>
                  <a:srgbClr val="000000"/>
                </a:solidFill>
              </a:rPr>
              <a:t/>
            </a:r>
            <a:br>
              <a:rPr lang="en-US" altLang="ja-JP" sz="4000" b="1" dirty="0" smtClean="0">
                <a:solidFill>
                  <a:srgbClr val="000000"/>
                </a:solidFill>
              </a:rPr>
            </a:br>
            <a:r>
              <a:rPr lang="en-US" altLang="ja-JP" sz="4000" b="1" dirty="0">
                <a:solidFill>
                  <a:srgbClr val="000000"/>
                </a:solidFill>
              </a:rPr>
              <a:t/>
            </a:r>
            <a:br>
              <a:rPr lang="en-US" altLang="ja-JP" sz="4000" b="1" dirty="0">
                <a:solidFill>
                  <a:srgbClr val="000000"/>
                </a:solidFill>
              </a:rPr>
            </a:br>
            <a:endParaRPr kumimoji="1" lang="ja-JP" altLang="en-US"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728787"/>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7200" b="1" dirty="0" smtClean="0">
                <a:solidFill>
                  <a:srgbClr val="000000"/>
                </a:solidFill>
              </a:rPr>
              <a:t>なぜ</a:t>
            </a:r>
            <a:endParaRPr lang="en-US" altLang="ja-JP" sz="7200" b="1" dirty="0" smtClean="0">
              <a:solidFill>
                <a:srgbClr val="000000"/>
              </a:solidFill>
            </a:endParaRPr>
          </a:p>
          <a:p>
            <a:pPr algn="l"/>
            <a:r>
              <a:rPr lang="en-US" altLang="ja-JP" sz="7200" b="1" dirty="0" smtClean="0">
                <a:solidFill>
                  <a:srgbClr val="000000"/>
                </a:solidFill>
                <a:latin typeface="Arial Black"/>
                <a:cs typeface="Arial Black"/>
              </a:rPr>
              <a:t>Ruby</a:t>
            </a:r>
            <a:r>
              <a:rPr lang="ja-JP" altLang="en-US" sz="7200" b="1" dirty="0" smtClean="0">
                <a:solidFill>
                  <a:srgbClr val="000000"/>
                </a:solidFill>
              </a:rPr>
              <a:t>を</a:t>
            </a:r>
            <a:endParaRPr lang="en-US" altLang="ja-JP" sz="7200" b="1" dirty="0" smtClean="0">
              <a:solidFill>
                <a:srgbClr val="000000"/>
              </a:solidFill>
            </a:endParaRPr>
          </a:p>
          <a:p>
            <a:pPr algn="l"/>
            <a:r>
              <a:rPr lang="ja-JP" altLang="en-US" sz="7200" b="1" dirty="0" smtClean="0">
                <a:solidFill>
                  <a:srgbClr val="000000"/>
                </a:solidFill>
              </a:rPr>
              <a:t>教えて</a:t>
            </a:r>
            <a:r>
              <a:rPr lang="ja-JP" altLang="en-US" sz="7200" b="1" dirty="0" smtClean="0">
                <a:solidFill>
                  <a:srgbClr val="000000"/>
                </a:solidFill>
              </a:rPr>
              <a:t>いるの？</a:t>
            </a:r>
            <a:endParaRPr lang="en-US" altLang="ja-JP" sz="7200" b="1" dirty="0" smtClean="0">
              <a:solidFill>
                <a:srgbClr val="000000"/>
              </a:solidFill>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976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正方形/長方形 5"/>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p:cNvSpPr txBox="1">
            <a:spLocks/>
          </p:cNvSpPr>
          <p:nvPr/>
        </p:nvSpPr>
        <p:spPr>
          <a:xfrm>
            <a:off x="747713" y="684000"/>
            <a:ext cx="7424737" cy="72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5400" b="1" dirty="0" smtClean="0">
                <a:solidFill>
                  <a:srgbClr val="FF6432"/>
                </a:solidFill>
              </a:rPr>
              <a:t>英</a:t>
            </a:r>
            <a:r>
              <a:rPr lang="ja-JP" altLang="en-US" sz="5400" b="1" dirty="0" smtClean="0">
                <a:solidFill>
                  <a:srgbClr val="000000"/>
                </a:solidFill>
              </a:rPr>
              <a:t>才教育</a:t>
            </a:r>
            <a:endParaRPr lang="en-US" altLang="ja-JP" sz="4800" b="1" dirty="0" smtClean="0">
              <a:solidFill>
                <a:srgbClr val="000000"/>
              </a:solidFill>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000" y="684000"/>
            <a:ext cx="4294160" cy="286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タイトル 1"/>
          <p:cNvSpPr txBox="1">
            <a:spLocks/>
          </p:cNvSpPr>
          <p:nvPr/>
        </p:nvSpPr>
        <p:spPr>
          <a:xfrm>
            <a:off x="747713" y="4014000"/>
            <a:ext cx="7127940" cy="1620000"/>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4400" b="1" dirty="0" smtClean="0">
                <a:solidFill>
                  <a:srgbClr val="FF6432"/>
                </a:solidFill>
              </a:rPr>
              <a:t>息</a:t>
            </a:r>
            <a:r>
              <a:rPr lang="ja-JP" altLang="en-US" sz="4400" b="1" dirty="0" smtClean="0"/>
              <a:t>子に</a:t>
            </a:r>
            <a:r>
              <a:rPr lang="en-US" altLang="ja-JP" sz="4400" b="1" dirty="0" smtClean="0"/>
              <a:t>Ruby</a:t>
            </a:r>
            <a:r>
              <a:rPr lang="ja-JP" altLang="en-US" sz="4400" b="1" dirty="0" smtClean="0"/>
              <a:t>を教えたい</a:t>
            </a:r>
            <a:r>
              <a:rPr lang="en-US" altLang="ja-JP" sz="4400" b="1" dirty="0" smtClean="0"/>
              <a:t>…</a:t>
            </a:r>
          </a:p>
          <a:p>
            <a:pPr algn="l"/>
            <a:r>
              <a:rPr lang="en-US" altLang="ja-JP" sz="4400" b="1" dirty="0" smtClean="0"/>
              <a:t>→</a:t>
            </a:r>
            <a:r>
              <a:rPr lang="ja-JP" altLang="en-US" sz="4400" b="1" dirty="0" smtClean="0"/>
              <a:t>教材・ツールがない</a:t>
            </a:r>
            <a:endParaRPr lang="en-US" altLang="ja-JP" sz="4400" b="1" dirty="0" smtClean="0"/>
          </a:p>
        </p:txBody>
      </p:sp>
    </p:spTree>
    <p:extLst>
      <p:ext uri="{BB962C8B-B14F-4D97-AF65-F5344CB8AC3E}">
        <p14:creationId xmlns:p14="http://schemas.microsoft.com/office/powerpoint/2010/main" val="3780162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5337000" y="748250"/>
            <a:ext cx="3104287" cy="945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400" b="1" dirty="0" smtClean="0">
                <a:solidFill>
                  <a:srgbClr val="000000"/>
                </a:solidFill>
              </a:rPr>
              <a:t>Ruby City MATSUE</a:t>
            </a:r>
          </a:p>
          <a:p>
            <a:pPr algn="l"/>
            <a:r>
              <a:rPr lang="ja-JP" altLang="en-US" sz="4400" b="1" dirty="0" smtClean="0">
                <a:solidFill>
                  <a:srgbClr val="FF6432"/>
                </a:solidFill>
              </a:rPr>
              <a:t>人</a:t>
            </a:r>
            <a:r>
              <a:rPr lang="ja-JP" altLang="en-US" sz="4400" b="1" dirty="0" smtClean="0">
                <a:solidFill>
                  <a:srgbClr val="000000"/>
                </a:solidFill>
              </a:rPr>
              <a:t>材育成</a:t>
            </a:r>
            <a:endParaRPr lang="en-US" altLang="ja-JP" sz="5400" b="1" dirty="0">
              <a:solidFill>
                <a:srgbClr val="000000"/>
              </a:solidFill>
            </a:endParaRPr>
          </a:p>
        </p:txBody>
      </p:sp>
      <p:sp>
        <p:nvSpPr>
          <p:cNvPr id="3" name="下矢印 2"/>
          <p:cNvSpPr/>
          <p:nvPr/>
        </p:nvSpPr>
        <p:spPr>
          <a:xfrm>
            <a:off x="4007485" y="243644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765113" y="774000"/>
            <a:ext cx="3491887" cy="1305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3600" b="1" dirty="0" smtClean="0">
                <a:solidFill>
                  <a:srgbClr val="FF6432"/>
                </a:solidFill>
              </a:rPr>
              <a:t>英</a:t>
            </a:r>
            <a:r>
              <a:rPr lang="ja-JP" altLang="en-US" sz="3600" b="1" dirty="0" smtClean="0">
                <a:solidFill>
                  <a:srgbClr val="000000"/>
                </a:solidFill>
              </a:rPr>
              <a:t>才教育のための教材・ツール</a:t>
            </a:r>
            <a:endParaRPr lang="en-US" altLang="ja-JP" sz="3600" b="1" dirty="0" smtClean="0">
              <a:solidFill>
                <a:srgbClr val="000000"/>
              </a:solidFill>
            </a:endParaRPr>
          </a:p>
        </p:txBody>
      </p:sp>
      <p:sp>
        <p:nvSpPr>
          <p:cNvPr id="7" name="タイトル 1"/>
          <p:cNvSpPr txBox="1">
            <a:spLocks/>
          </p:cNvSpPr>
          <p:nvPr/>
        </p:nvSpPr>
        <p:spPr>
          <a:xfrm>
            <a:off x="4210752" y="864000"/>
            <a:ext cx="991248" cy="8325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b="1" dirty="0" smtClean="0"/>
              <a:t>+</a:t>
            </a:r>
            <a:endParaRPr lang="en-US" altLang="ja-JP" sz="6600" b="1" dirty="0"/>
          </a:p>
        </p:txBody>
      </p:sp>
      <p:sp>
        <p:nvSpPr>
          <p:cNvPr id="9" name="正方形/長方形 8"/>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p:cNvSpPr txBox="1">
            <a:spLocks/>
          </p:cNvSpPr>
          <p:nvPr/>
        </p:nvSpPr>
        <p:spPr>
          <a:xfrm>
            <a:off x="747713" y="3338088"/>
            <a:ext cx="7191479" cy="2519787"/>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b="1" dirty="0" smtClean="0">
                <a:solidFill>
                  <a:srgbClr val="FF6432"/>
                </a:solidFill>
              </a:rPr>
              <a:t>松江市</a:t>
            </a:r>
            <a:r>
              <a:rPr lang="en-US" altLang="ja-JP" b="1" dirty="0" smtClean="0">
                <a:solidFill>
                  <a:srgbClr val="FF6432"/>
                </a:solidFill>
              </a:rPr>
              <a:t/>
            </a:r>
            <a:br>
              <a:rPr lang="en-US" altLang="ja-JP" b="1" dirty="0" smtClean="0">
                <a:solidFill>
                  <a:srgbClr val="FF6432"/>
                </a:solidFill>
              </a:rPr>
            </a:br>
            <a:r>
              <a:rPr lang="ja-JP" altLang="en-US" b="1" dirty="0" smtClean="0">
                <a:solidFill>
                  <a:srgbClr val="FF6432"/>
                </a:solidFill>
              </a:rPr>
              <a:t>中学生Ｒｕｂｙ教室</a:t>
            </a:r>
            <a:r>
              <a:rPr lang="en-US" altLang="ja-JP" b="1" dirty="0" smtClean="0">
                <a:solidFill>
                  <a:srgbClr val="FF6432"/>
                </a:solidFill>
              </a:rPr>
              <a:t/>
            </a:r>
            <a:br>
              <a:rPr lang="en-US" altLang="ja-JP" b="1" dirty="0" smtClean="0">
                <a:solidFill>
                  <a:srgbClr val="FF6432"/>
                </a:solidFill>
              </a:rPr>
            </a:br>
            <a:r>
              <a:rPr lang="ja-JP" altLang="en-US" sz="4000" b="1" dirty="0" smtClean="0">
                <a:solidFill>
                  <a:srgbClr val="000000"/>
                </a:solidFill>
              </a:rPr>
              <a:t>（</a:t>
            </a:r>
            <a:r>
              <a:rPr lang="en-US" altLang="ja-JP" sz="4000" b="1" dirty="0" smtClean="0">
                <a:solidFill>
                  <a:srgbClr val="000000"/>
                </a:solidFill>
              </a:rPr>
              <a:t>2008</a:t>
            </a:r>
            <a:r>
              <a:rPr lang="ja-JP" altLang="en-US" sz="4000" b="1" dirty="0" smtClean="0">
                <a:solidFill>
                  <a:srgbClr val="000000"/>
                </a:solidFill>
              </a:rPr>
              <a:t>年</a:t>
            </a:r>
            <a:r>
              <a:rPr lang="en-US" altLang="ja-JP" sz="4000" b="1" dirty="0" smtClean="0">
                <a:solidFill>
                  <a:srgbClr val="000000"/>
                </a:solidFill>
              </a:rPr>
              <a:t>〜</a:t>
            </a:r>
            <a:r>
              <a:rPr lang="ja-JP" altLang="en-US" sz="4000" b="1" dirty="0" smtClean="0">
                <a:solidFill>
                  <a:srgbClr val="000000"/>
                </a:solidFill>
              </a:rPr>
              <a:t>）</a:t>
            </a:r>
            <a:endParaRPr lang="ja-JP" altLang="en-US"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ndParaRPr>
          </a:p>
        </p:txBody>
      </p:sp>
    </p:spTree>
    <p:extLst>
      <p:ext uri="{BB962C8B-B14F-4D97-AF65-F5344CB8AC3E}">
        <p14:creationId xmlns:p14="http://schemas.microsoft.com/office/powerpoint/2010/main" val="318467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37275</TotalTime>
  <Words>1946</Words>
  <Application>Microsoft Macintosh PowerPoint</Application>
  <PresentationFormat>画面に合わせる (4:3)</PresentationFormat>
  <Paragraphs>314</Paragraphs>
  <Slides>47</Slides>
  <Notes>47</Notes>
  <HiddenSlides>0</HiddenSlides>
  <MMClips>0</MMClips>
  <ScaleCrop>false</ScaleCrop>
  <HeadingPairs>
    <vt:vector size="4" baseType="variant">
      <vt:variant>
        <vt:lpstr>テーマ</vt:lpstr>
      </vt:variant>
      <vt:variant>
        <vt:i4>1</vt:i4>
      </vt:variant>
      <vt:variant>
        <vt:lpstr>スライド タイトル</vt:lpstr>
      </vt:variant>
      <vt:variant>
        <vt:i4>47</vt:i4>
      </vt:variant>
    </vt:vector>
  </HeadingPairs>
  <TitlesOfParts>
    <vt:vector size="48" baseType="lpstr">
      <vt:lpstr>Office テーマ</vt:lpstr>
      <vt:lpstr>NEXT</vt:lpstr>
      <vt:lpstr>KIDS, RUBY, FUN!</vt:lpstr>
      <vt:lpstr>PowerPoint プレゼンテーション</vt:lpstr>
      <vt:lpstr>PowerPoint プレゼンテーション</vt:lpstr>
      <vt:lpstr>６年前…</vt:lpstr>
      <vt:lpstr>松江市 中学生Ｒｕｂｙ教室 （2008年〜）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811</cp:revision>
  <cp:lastPrinted>2014-11-16T02:09:49Z</cp:lastPrinted>
  <dcterms:created xsi:type="dcterms:W3CDTF">2014-09-17T02:10:41Z</dcterms:created>
  <dcterms:modified xsi:type="dcterms:W3CDTF">2015-01-23T03:23:39Z</dcterms:modified>
</cp:coreProperties>
</file>